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2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46"/>
  </p:notesMasterIdLst>
  <p:sldIdLst>
    <p:sldId id="256" r:id="rId2"/>
    <p:sldId id="257" r:id="rId3"/>
    <p:sldId id="275" r:id="rId4"/>
    <p:sldId id="337" r:id="rId5"/>
    <p:sldId id="308" r:id="rId6"/>
    <p:sldId id="258" r:id="rId7"/>
    <p:sldId id="280" r:id="rId8"/>
    <p:sldId id="310" r:id="rId9"/>
    <p:sldId id="312" r:id="rId10"/>
    <p:sldId id="268" r:id="rId11"/>
    <p:sldId id="286" r:id="rId12"/>
    <p:sldId id="347" r:id="rId13"/>
    <p:sldId id="321" r:id="rId14"/>
    <p:sldId id="359" r:id="rId15"/>
    <p:sldId id="360" r:id="rId16"/>
    <p:sldId id="361" r:id="rId17"/>
    <p:sldId id="362" r:id="rId18"/>
    <p:sldId id="363" r:id="rId19"/>
    <p:sldId id="364" r:id="rId20"/>
    <p:sldId id="365" r:id="rId21"/>
    <p:sldId id="366" r:id="rId22"/>
    <p:sldId id="266" r:id="rId23"/>
    <p:sldId id="352" r:id="rId24"/>
    <p:sldId id="368" r:id="rId25"/>
    <p:sldId id="369" r:id="rId26"/>
    <p:sldId id="370" r:id="rId27"/>
    <p:sldId id="371" r:id="rId28"/>
    <p:sldId id="383" r:id="rId29"/>
    <p:sldId id="382" r:id="rId30"/>
    <p:sldId id="378" r:id="rId31"/>
    <p:sldId id="379" r:id="rId32"/>
    <p:sldId id="380" r:id="rId33"/>
    <p:sldId id="381" r:id="rId34"/>
    <p:sldId id="372" r:id="rId35"/>
    <p:sldId id="373" r:id="rId36"/>
    <p:sldId id="374" r:id="rId37"/>
    <p:sldId id="375" r:id="rId38"/>
    <p:sldId id="301" r:id="rId39"/>
    <p:sldId id="274" r:id="rId40"/>
    <p:sldId id="377" r:id="rId41"/>
    <p:sldId id="338" r:id="rId42"/>
    <p:sldId id="340" r:id="rId43"/>
    <p:sldId id="291" r:id="rId44"/>
    <p:sldId id="342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E908C7F-EFB9-4303-996F-52E13389FFB9}">
          <p14:sldIdLst>
            <p14:sldId id="256"/>
            <p14:sldId id="257"/>
            <p14:sldId id="275"/>
            <p14:sldId id="337"/>
            <p14:sldId id="308"/>
          </p14:sldIdLst>
        </p14:section>
        <p14:section name="Background" id="{58C8E8C1-5971-4C01-9982-9DCCD08BEE03}">
          <p14:sldIdLst>
            <p14:sldId id="258"/>
            <p14:sldId id="280"/>
            <p14:sldId id="310"/>
            <p14:sldId id="312"/>
          </p14:sldIdLst>
        </p14:section>
        <p14:section name="Research questions" id="{D028550F-E668-4475-BB11-16A042193D5A}">
          <p14:sldIdLst>
            <p14:sldId id="268"/>
            <p14:sldId id="286"/>
          </p14:sldIdLst>
        </p14:section>
        <p14:section name="Analysis" id="{EB9A7670-4818-486A-92E8-165B6CFFD828}">
          <p14:sldIdLst>
            <p14:sldId id="347"/>
            <p14:sldId id="321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266"/>
            <p14:sldId id="352"/>
            <p14:sldId id="368"/>
            <p14:sldId id="369"/>
            <p14:sldId id="370"/>
            <p14:sldId id="371"/>
            <p14:sldId id="383"/>
            <p14:sldId id="382"/>
            <p14:sldId id="378"/>
            <p14:sldId id="379"/>
            <p14:sldId id="380"/>
            <p14:sldId id="381"/>
            <p14:sldId id="372"/>
            <p14:sldId id="373"/>
            <p14:sldId id="374"/>
            <p14:sldId id="375"/>
          </p14:sldIdLst>
        </p14:section>
        <p14:section name="Conclusions" id="{7BC719A4-47A4-41F8-B976-DA7B04B7A942}">
          <p14:sldIdLst>
            <p14:sldId id="301"/>
            <p14:sldId id="274"/>
            <p14:sldId id="377"/>
            <p14:sldId id="338"/>
            <p14:sldId id="340"/>
          </p14:sldIdLst>
        </p14:section>
        <p14:section name="References" id="{1497C0BE-5282-47B9-B601-A8DE83ED36AF}">
          <p14:sldIdLst>
            <p14:sldId id="291"/>
            <p14:sldId id="34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rrios Romero, Juan Evangelista" initials="BRJE" lastIdx="8" clrIdx="0">
    <p:extLst>
      <p:ext uri="{19B8F6BF-5375-455C-9EA6-DF929625EA0E}">
        <p15:presenceInfo xmlns:p15="http://schemas.microsoft.com/office/powerpoint/2012/main" userId="Berrios Romero, Juan Evangelist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B71A"/>
    <a:srgbClr val="004F9E"/>
    <a:srgbClr val="FFCC66"/>
    <a:srgbClr val="FFCC00"/>
    <a:srgbClr val="EE8E00"/>
    <a:srgbClr val="F6B960"/>
    <a:srgbClr val="F9CF91"/>
    <a:srgbClr val="F9B1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46" autoAdjust="0"/>
    <p:restoredTop sz="26913" autoAdjust="0"/>
  </p:normalViewPr>
  <p:slideViewPr>
    <p:cSldViewPr snapToGrid="0">
      <p:cViewPr varScale="1">
        <p:scale>
          <a:sx n="18" d="100"/>
          <a:sy n="18" d="100"/>
        </p:scale>
        <p:origin x="244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516E9-01FE-4B59-817A-C1D1F779E519}" type="datetimeFigureOut">
              <a:rPr lang="en-US" smtClean="0"/>
              <a:t>4/16/2020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BC7A72-6CDD-4FE5-B3A5-6F8191D41F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93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5171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4500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878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668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316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6416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03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6842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5796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7331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188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1694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4869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5108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3326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9075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8115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804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97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79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337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95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6303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63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BC7A72-6CDD-4FE5-B3A5-6F8191D41F2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744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F18C2-0A2D-4065-A208-51A737FF88DD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0A188-D602-4B4C-89F9-08E5DA2A4850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8B9C7-629B-4C55-AE2C-392E9B698A38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902BB-8B75-4669-B985-A459FD792F28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D83A9-D2CB-445F-A825-77662A6FDE00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CE2C8-C488-45FA-8893-4E3EAABA9199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2065-7D71-461C-8C0C-4F23DCB31011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A494-B894-4DF9-AFE1-9F438FAE687B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1468C-3B2D-4336-8BB4-261B13FAB372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93DB8-0689-4E21-B884-783C65FFA376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50681B8-0CE1-436E-9A06-1EE710E884FF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0BD61B9-CFD0-49F2-BACB-149C394D0DA4}" type="datetime1">
              <a:rPr lang="en-US" smtClean="0"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7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slideLayout" Target="../slideLayouts/slideLayout6.xml"/><Relationship Id="rId7" Type="http://schemas.openxmlformats.org/officeDocument/2006/relationships/slide" Target="slide9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8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png"/><Relationship Id="rId3" Type="http://schemas.openxmlformats.org/officeDocument/2006/relationships/slideLayout" Target="../slideLayouts/slideLayout7.xml"/><Relationship Id="rId7" Type="http://schemas.openxmlformats.org/officeDocument/2006/relationships/slide" Target="slide24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3.xml"/><Relationship Id="rId9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5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0.jpg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2.png"/><Relationship Id="rId9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3.m4a"/><Relationship Id="rId1" Type="http://schemas.microsoft.com/office/2007/relationships/media" Target="../media/media4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4.m4a"/><Relationship Id="rId1" Type="http://schemas.microsoft.com/office/2007/relationships/media" Target="../media/media4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9.m4a"/><Relationship Id="rId7" Type="http://schemas.openxmlformats.org/officeDocument/2006/relationships/image" Target="../media/image6.png"/><Relationship Id="rId2" Type="http://schemas.microsoft.com/office/2007/relationships/media" Target="../media/media9.m4a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F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Century Gothic" panose="020B0502020202020204" pitchFamily="34" charset="0"/>
              </a:rPr>
              <a:t>Diminutive suffix productivity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2270506"/>
          </a:xfrm>
        </p:spPr>
        <p:txBody>
          <a:bodyPr>
            <a:normAutofit/>
          </a:bodyPr>
          <a:lstStyle/>
          <a:p>
            <a:r>
              <a:rPr lang="es-VE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Juan Berríos</a:t>
            </a:r>
          </a:p>
          <a:p>
            <a:r>
              <a:rPr lang="es-VE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LING 2340 – Data Science for </a:t>
            </a:r>
            <a:r>
              <a:rPr lang="es-VE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Linguists</a:t>
            </a:r>
            <a:endParaRPr lang="es-VE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VE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University of Pittsburgh</a:t>
            </a:r>
          </a:p>
          <a:p>
            <a:endParaRPr lang="en-US" sz="4400" dirty="0"/>
          </a:p>
          <a:p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F18FC57-59F3-43F6-A43B-6F78541CE5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7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52"/>
    </mc:Choice>
    <mc:Fallback xmlns="">
      <p:transition spd="slow" advTm="37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7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Research questions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7668A31-5B87-4792-AF29-93E9CFAA9A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3"/>
    </mc:Choice>
    <mc:Fallback xmlns="">
      <p:transition spd="slow" advTm="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RESEARCH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299404"/>
            <a:ext cx="7729728" cy="4284276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latin typeface="Century Gothic" panose="020B0502020202020204" pitchFamily="34" charset="0"/>
              </a:rPr>
              <a:t>What is the productivity of each suffix?</a:t>
            </a:r>
          </a:p>
          <a:p>
            <a:pPr lvl="1" algn="just"/>
            <a:r>
              <a:rPr lang="en-US" sz="2000" dirty="0">
                <a:latin typeface="Century Gothic" panose="020B0502020202020204" pitchFamily="34" charset="0"/>
              </a:rPr>
              <a:t>H1: </a:t>
            </a:r>
            <a:r>
              <a:rPr lang="en-US" sz="2000" i="1" dirty="0">
                <a:latin typeface="Century Gothic" panose="020B0502020202020204" pitchFamily="34" charset="0"/>
              </a:rPr>
              <a:t>-</a:t>
            </a:r>
            <a:r>
              <a:rPr lang="en-US" sz="2000" i="1" dirty="0" err="1">
                <a:latin typeface="Century Gothic" panose="020B0502020202020204" pitchFamily="34" charset="0"/>
              </a:rPr>
              <a:t>ito</a:t>
            </a:r>
            <a:r>
              <a:rPr lang="en-US" sz="2000" dirty="0">
                <a:latin typeface="Century Gothic" panose="020B0502020202020204" pitchFamily="34" charset="0"/>
              </a:rPr>
              <a:t> is claimed to be the more productive suffix by far. I expect this to be reflected in the data.</a:t>
            </a:r>
          </a:p>
          <a:p>
            <a:pPr algn="just"/>
            <a:r>
              <a:rPr lang="en-US" sz="2400" dirty="0">
                <a:latin typeface="Century Gothic" panose="020B0502020202020204" pitchFamily="34" charset="0"/>
              </a:rPr>
              <a:t>Are the differences statistically significant?</a:t>
            </a:r>
          </a:p>
          <a:p>
            <a:pPr lvl="1" algn="just"/>
            <a:r>
              <a:rPr lang="en-US" sz="2000" dirty="0">
                <a:latin typeface="Century Gothic" panose="020B0502020202020204" pitchFamily="34" charset="0"/>
              </a:rPr>
              <a:t>H2: I also expect differences, particularly those of potential productivity, to be significant.</a:t>
            </a:r>
          </a:p>
          <a:p>
            <a:pPr algn="just"/>
            <a:r>
              <a:rPr lang="en-US" sz="2400" dirty="0">
                <a:latin typeface="Century Gothic" panose="020B0502020202020204" pitchFamily="34" charset="0"/>
              </a:rPr>
              <a:t>Are differences reflected across varieties?</a:t>
            </a:r>
          </a:p>
          <a:p>
            <a:pPr lvl="1" algn="just"/>
            <a:r>
              <a:rPr lang="en-US" sz="2000" dirty="0">
                <a:latin typeface="Century Gothic" panose="020B0502020202020204" pitchFamily="34" charset="0"/>
              </a:rPr>
              <a:t>H3: one of the suffixes (</a:t>
            </a:r>
            <a:r>
              <a:rPr lang="en-US" sz="2000" i="1" dirty="0">
                <a:latin typeface="Century Gothic" panose="020B0502020202020204" pitchFamily="34" charset="0"/>
              </a:rPr>
              <a:t>-illo</a:t>
            </a:r>
            <a:r>
              <a:rPr lang="en-US" sz="2000" dirty="0">
                <a:latin typeface="Century Gothic" panose="020B0502020202020204" pitchFamily="34" charset="0"/>
              </a:rPr>
              <a:t>) is claimed to be more productive in Spain.</a:t>
            </a:r>
            <a:endParaRPr lang="en-US" sz="1800" dirty="0">
              <a:latin typeface="Century Gothic" panose="020B0502020202020204" pitchFamily="34" charset="0"/>
            </a:endParaRPr>
          </a:p>
          <a:p>
            <a:pPr algn="just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ED14F0-80F3-4B51-B248-CC435CAFF98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0B729CD-8D3F-468F-B35C-E1693980C5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2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30"/>
    </mc:Choice>
    <mc:Fallback xmlns="">
      <p:transition spd="slow" advTm="22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7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procedure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593DF39-DAC3-4EFE-93ED-4887A713F3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3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1"/>
    </mc:Choice>
    <mc:Fallback xmlns="">
      <p:transition spd="slow" advTm="1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86DAC2B-DBBB-4DB7-9E1B-D0E3DF68AF02}"/>
              </a:ext>
            </a:extLst>
          </p:cNvPr>
          <p:cNvSpPr/>
          <p:nvPr/>
        </p:nvSpPr>
        <p:spPr>
          <a:xfrm>
            <a:off x="2231136" y="2609986"/>
            <a:ext cx="772972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entury Gothic" panose="020B0502020202020204" pitchFamily="34" charset="0"/>
              </a:rPr>
              <a:t>Corpus del espa</a:t>
            </a:r>
            <a:r>
              <a:rPr lang="es-VE" sz="2200" dirty="0" err="1">
                <a:latin typeface="Century Gothic" panose="020B0502020202020204" pitchFamily="34" charset="0"/>
              </a:rPr>
              <a:t>ñol</a:t>
            </a:r>
            <a:endParaRPr lang="es-VE" sz="2200" dirty="0"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https://www.corpusdelespanol.org/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Searchable online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Full corpus available under license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entury Gothic" panose="020B0502020202020204" pitchFamily="34" charset="0"/>
              </a:rPr>
              <a:t>Web / Dialects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Created in 2016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entury Gothic" panose="020B0502020202020204" pitchFamily="34" charset="0"/>
              </a:rPr>
              <a:t>Size: 2 billion 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entury Gothic" panose="020B0502020202020204" pitchFamily="34" charset="0"/>
              </a:rPr>
              <a:t>21 Spanish-speaking countries represented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entury Gothic" panose="020B0502020202020204" pitchFamily="34" charset="0"/>
              </a:rPr>
              <a:t>Fully lemmatized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entury Gothic" panose="020B0502020202020204" pitchFamily="34" charset="0"/>
              </a:rPr>
              <a:t>POS-tagged</a:t>
            </a:r>
          </a:p>
          <a:p>
            <a:endParaRPr lang="en-US" sz="2400" dirty="0">
              <a:latin typeface="Century Gothic" panose="020B050202020202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C33A182-665D-40CA-9286-B224E13C43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51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30"/>
    </mc:Choice>
    <mc:Fallback xmlns="">
      <p:transition spd="slow" advTm="35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Corpus 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86DAC2B-DBBB-4DB7-9E1B-D0E3DF68AF02}"/>
              </a:ext>
            </a:extLst>
          </p:cNvPr>
          <p:cNvSpPr/>
          <p:nvPr/>
        </p:nvSpPr>
        <p:spPr>
          <a:xfrm>
            <a:off x="2231136" y="2609986"/>
            <a:ext cx="772972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The data set is available in three formats: (</a:t>
            </a:r>
            <a:r>
              <a:rPr lang="en-US" sz="2400" dirty="0" err="1">
                <a:latin typeface="Century Gothic" panose="020B0502020202020204" pitchFamily="34" charset="0"/>
              </a:rPr>
              <a:t>i</a:t>
            </a:r>
            <a:r>
              <a:rPr lang="en-US" sz="2400" dirty="0">
                <a:latin typeface="Century Gothic" panose="020B0502020202020204" pitchFamily="34" charset="0"/>
              </a:rPr>
              <a:t>) Database (Structured Query Language), (ii) Word/lemma/PoS, and (iii) linear (raw) text. All are .txt files and the former two are tab-delimited.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Challenges: size, structure of directories, and extraction of relevant rows.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63BAEBE-651F-42C3-A387-4036575FA5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72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58"/>
    </mc:Choice>
    <mc:Fallback xmlns="">
      <p:transition spd="slow" advTm="49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7865" y="2921173"/>
            <a:ext cx="2745667" cy="1015663"/>
          </a:xfrm>
        </p:spPr>
        <p:txBody>
          <a:bodyPr>
            <a:normAutofit/>
          </a:bodyPr>
          <a:lstStyle/>
          <a:p>
            <a:r>
              <a:rPr lang="en-US" sz="2000"/>
              <a:t>Corpus processing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D2808634-793C-4F81-80DB-DBD6DDD02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354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55862B-B7E0-4441-9186-2C47F4F33B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7855" y="640080"/>
            <a:ext cx="4907872" cy="526313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15</a:t>
            </a:fld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6503DCF-E95C-4575-8F8A-816084ACF2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0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08"/>
    </mc:Choice>
    <mc:Fallback xmlns="">
      <p:transition spd="slow" advTm="12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Corpus 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16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86DAC2B-DBBB-4DB7-9E1B-D0E3DF68AF02}"/>
              </a:ext>
            </a:extLst>
          </p:cNvPr>
          <p:cNvSpPr/>
          <p:nvPr/>
        </p:nvSpPr>
        <p:spPr>
          <a:xfrm>
            <a:off x="2231136" y="2609986"/>
            <a:ext cx="772972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Functions created: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toDF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add_variety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remove_syms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remove_nondims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Master functions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corpus_process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extract_hapax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74ADE8-E4E0-47C0-94F7-0B9A59AEB9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34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450"/>
    </mc:Choice>
    <mc:Fallback xmlns="">
      <p:transition spd="slow" advTm="40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Corpus 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17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86DAC2B-DBBB-4DB7-9E1B-D0E3DF68AF02}"/>
              </a:ext>
            </a:extLst>
          </p:cNvPr>
          <p:cNvSpPr/>
          <p:nvPr/>
        </p:nvSpPr>
        <p:spPr>
          <a:xfrm>
            <a:off x="2231136" y="2261194"/>
            <a:ext cx="772972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corpus_process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fdir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country_df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variety):</a:t>
            </a:r>
          </a:p>
          <a:p>
            <a:pPr algn="just"/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country_df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pd.DataFrame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(columns=['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SourceID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TokenID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', 'Word', 'Lemma', 'POS'])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for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fdir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                        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df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toDF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                           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df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remove_nondims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(df)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country_df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pd.concat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([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country_df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df], sort=True)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add_variety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country_df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variety)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country_df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/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extract_hapax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fdir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country_hapax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algn="just"/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country_hapax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set()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for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fdir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                        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df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toDF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    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df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remove_syms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(df)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df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remove_redacted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(df)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hapax = set([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w.lower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 for w in df['Word']])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for word in hapax: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country_hapax.add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(word)</a:t>
            </a:r>
          </a:p>
          <a:p>
            <a:pPr algn="just"/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country_hapax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7E4EFBF-BA28-45BB-A646-28848A158A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979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09"/>
    </mc:Choice>
    <mc:Fallback xmlns="">
      <p:transition spd="slow" advTm="15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/>
              <a:t>Corpus processing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t>18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9FEB97F-3259-47BB-8C03-FECE3C444B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898406"/>
              </p:ext>
            </p:extLst>
          </p:nvPr>
        </p:nvGraphicFramePr>
        <p:xfrm>
          <a:off x="2686844" y="2505989"/>
          <a:ext cx="6625482" cy="3290076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04247">
                  <a:extLst>
                    <a:ext uri="{9D8B030D-6E8A-4147-A177-3AD203B41FA5}">
                      <a16:colId xmlns:a16="http://schemas.microsoft.com/office/drawing/2014/main" val="3430635886"/>
                    </a:ext>
                  </a:extLst>
                </a:gridCol>
                <a:gridCol w="1104247">
                  <a:extLst>
                    <a:ext uri="{9D8B030D-6E8A-4147-A177-3AD203B41FA5}">
                      <a16:colId xmlns:a16="http://schemas.microsoft.com/office/drawing/2014/main" val="612480271"/>
                    </a:ext>
                  </a:extLst>
                </a:gridCol>
                <a:gridCol w="1104247">
                  <a:extLst>
                    <a:ext uri="{9D8B030D-6E8A-4147-A177-3AD203B41FA5}">
                      <a16:colId xmlns:a16="http://schemas.microsoft.com/office/drawing/2014/main" val="552314660"/>
                    </a:ext>
                  </a:extLst>
                </a:gridCol>
                <a:gridCol w="1104247">
                  <a:extLst>
                    <a:ext uri="{9D8B030D-6E8A-4147-A177-3AD203B41FA5}">
                      <a16:colId xmlns:a16="http://schemas.microsoft.com/office/drawing/2014/main" val="2685760206"/>
                    </a:ext>
                  </a:extLst>
                </a:gridCol>
                <a:gridCol w="1104247">
                  <a:extLst>
                    <a:ext uri="{9D8B030D-6E8A-4147-A177-3AD203B41FA5}">
                      <a16:colId xmlns:a16="http://schemas.microsoft.com/office/drawing/2014/main" val="2298281613"/>
                    </a:ext>
                  </a:extLst>
                </a:gridCol>
                <a:gridCol w="1104247">
                  <a:extLst>
                    <a:ext uri="{9D8B030D-6E8A-4147-A177-3AD203B41FA5}">
                      <a16:colId xmlns:a16="http://schemas.microsoft.com/office/drawing/2014/main" val="2174273470"/>
                    </a:ext>
                  </a:extLst>
                </a:gridCol>
              </a:tblGrid>
              <a:tr h="15907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Lemma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POS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SourceID</a:t>
                      </a:r>
                      <a:endParaRPr lang="en-US" sz="1400" b="1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TokenID</a:t>
                      </a:r>
                      <a:endParaRPr lang="en-US" sz="1400" b="1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Word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Variety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9621529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nikita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431270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2206403194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Nikita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16997243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escrito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jms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431270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2206403206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escrito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8423697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 err="1">
                          <a:effectLst/>
                        </a:rPr>
                        <a:t>calladito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j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431290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2074527333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calladita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64498416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sólito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jms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431290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2074527343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sólito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4854042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necesitar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vip-3s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431310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2143630275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necesita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3861313"/>
                  </a:ext>
                </a:extLst>
              </a:tr>
              <a:tr h="15907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...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...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...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...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...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44438560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sencillo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jfs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1891249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1779969779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sencilla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9199331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permitir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vsp-1/3s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1891249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1779969895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permita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7530702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inscrito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j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1891249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1779970044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inscrito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73401876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visita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nfp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1891249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1779970074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visitas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3762089"/>
                  </a:ext>
                </a:extLst>
              </a:tr>
              <a:tr h="2783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visita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 err="1">
                          <a:effectLst/>
                        </a:rPr>
                        <a:t>nfp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1891249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1779970084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 err="1">
                          <a:effectLst/>
                        </a:rPr>
                        <a:t>visitas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ES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39769" marR="39769" marT="19884" marB="1988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79786641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3B7F5825-0E80-4401-A908-B39E24625BA9}"/>
              </a:ext>
            </a:extLst>
          </p:cNvPr>
          <p:cNvSpPr/>
          <p:nvPr/>
        </p:nvSpPr>
        <p:spPr>
          <a:xfrm>
            <a:off x="8298523" y="2771650"/>
            <a:ext cx="1725105" cy="499449"/>
          </a:xfrm>
          <a:prstGeom prst="ellipse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6B26249-4817-4244-AE79-B06573BF920A}"/>
              </a:ext>
            </a:extLst>
          </p:cNvPr>
          <p:cNvSpPr/>
          <p:nvPr/>
        </p:nvSpPr>
        <p:spPr>
          <a:xfrm>
            <a:off x="8473557" y="3896194"/>
            <a:ext cx="1392821" cy="280468"/>
          </a:xfrm>
          <a:prstGeom prst="ellipse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4F7EA63-C23A-4F34-B3C9-623A795C5D48}"/>
              </a:ext>
            </a:extLst>
          </p:cNvPr>
          <p:cNvSpPr/>
          <p:nvPr/>
        </p:nvSpPr>
        <p:spPr>
          <a:xfrm>
            <a:off x="8703342" y="4316100"/>
            <a:ext cx="933253" cy="1526608"/>
          </a:xfrm>
          <a:prstGeom prst="ellipse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294E4664-5206-46ED-9A0D-74A192EA18C1}"/>
              </a:ext>
            </a:extLst>
          </p:cNvPr>
          <p:cNvSpPr/>
          <p:nvPr/>
        </p:nvSpPr>
        <p:spPr>
          <a:xfrm rot="5400000">
            <a:off x="8907485" y="5929321"/>
            <a:ext cx="524963" cy="537328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34E823-D1ED-4689-A476-9813974746DA}"/>
              </a:ext>
            </a:extLst>
          </p:cNvPr>
          <p:cNvSpPr txBox="1"/>
          <p:nvPr/>
        </p:nvSpPr>
        <p:spPr>
          <a:xfrm>
            <a:off x="8298523" y="6483585"/>
            <a:ext cx="186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diminutives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85725C6-8121-4F6B-AA19-FD807F7DFB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0931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14"/>
    </mc:Choice>
    <mc:Fallback xmlns="">
      <p:transition spd="slow" advTm="20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7" grpId="0" animBg="1"/>
      <p:bldP spid="12" grpId="0" animBg="1"/>
      <p:bldP spid="19" grpId="0" animBg="1"/>
      <p:bldP spid="10" grpId="0" animBg="1"/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/>
              <a:t>Cleaning and exploratory analysis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t>19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495641-C1F9-4A05-88CA-6F5A499E2182}"/>
              </a:ext>
            </a:extLst>
          </p:cNvPr>
          <p:cNvSpPr/>
          <p:nvPr/>
        </p:nvSpPr>
        <p:spPr>
          <a:xfrm>
            <a:off x="2273910" y="2432268"/>
            <a:ext cx="772972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Created a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master_DF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Century Gothic" panose="020B0502020202020204" pitchFamily="34" charset="0"/>
              </a:rPr>
              <a:t>object.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Removed categories to which the morphological pattern doesn't apply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Refined the POS column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Last step: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There were still many tokens that did not belong in the data frame because they are (</a:t>
            </a:r>
            <a:r>
              <a:rPr lang="en-US" sz="2000" dirty="0" err="1">
                <a:latin typeface="Century Gothic" panose="020B0502020202020204" pitchFamily="34" charset="0"/>
              </a:rPr>
              <a:t>i</a:t>
            </a:r>
            <a:r>
              <a:rPr lang="en-US" sz="2000" dirty="0">
                <a:latin typeface="Century Gothic" panose="020B0502020202020204" pitchFamily="34" charset="0"/>
              </a:rPr>
              <a:t>) lexicalized forms that have acquired a meaning of their own, or (ii) words that meet the word class and phonological requirement but simply do not happen to be diminutives.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C86025F-7C62-432A-A6F0-7335F690D8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30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409"/>
    </mc:Choice>
    <mc:Fallback xmlns="">
      <p:transition spd="slow" advTm="56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7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introduction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2299CD6-6108-45AC-90A7-9F2DAF266A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56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87"/>
    </mc:Choice>
    <mc:Fallback xmlns="">
      <p:transition spd="slow" advTm="7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7"/>
            </p:par>
            <p:audio isNarration="1">
              <p:cMediaNode vol="80000" showWhenStopped="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/>
              <a:t>Cleaning and exploratory analysis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t>20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EA346C8-3E36-4C95-B7C4-EB5DD7C6F8E6}"/>
              </a:ext>
            </a:extLst>
          </p:cNvPr>
          <p:cNvSpPr/>
          <p:nvPr/>
        </p:nvSpPr>
        <p:spPr>
          <a:xfrm>
            <a:off x="2231136" y="2400290"/>
            <a:ext cx="772972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Solution: extract a list of highly frequent forms from the corpus that end in the segments of interest to get a list that I later cross-compared with my data frame's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Lemma</a:t>
            </a:r>
            <a:r>
              <a:rPr lang="en-US" dirty="0">
                <a:latin typeface="Century Gothic" panose="020B0502020202020204" pitchFamily="34" charset="0"/>
              </a:rPr>
              <a:t> column. For this purpose, I used a lexicon that is included with the corpus data,  loaded it, derived a frequency-based list of lemmas I wanted to exclude from the data frame, and then actually excluded those from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master_DF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object.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B7696F-E90F-42C8-80B3-D676B1685FB3}"/>
              </a:ext>
            </a:extLst>
          </p:cNvPr>
          <p:cNvSpPr/>
          <p:nvPr/>
        </p:nvSpPr>
        <p:spPr>
          <a:xfrm>
            <a:off x="1976487" y="4716814"/>
            <a:ext cx="85029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master_DF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master_DF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[~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master_DF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['Lemma'].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(lexicalized)]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ED50D90-9467-4A18-BA29-9DA6B494F0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1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08"/>
    </mc:Choice>
    <mc:Fallback xmlns="">
      <p:transition spd="slow" advTm="54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/>
              <a:t>Cleaning and exploratory analysis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66AD59E-FC04-47F9-B3E0-D40952FC51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993146"/>
              </p:ext>
            </p:extLst>
          </p:nvPr>
        </p:nvGraphicFramePr>
        <p:xfrm>
          <a:off x="1112363" y="2416668"/>
          <a:ext cx="10218655" cy="2908859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62668">
                  <a:extLst>
                    <a:ext uri="{9D8B030D-6E8A-4147-A177-3AD203B41FA5}">
                      <a16:colId xmlns:a16="http://schemas.microsoft.com/office/drawing/2014/main" val="1353585580"/>
                    </a:ext>
                  </a:extLst>
                </a:gridCol>
                <a:gridCol w="1358376">
                  <a:extLst>
                    <a:ext uri="{9D8B030D-6E8A-4147-A177-3AD203B41FA5}">
                      <a16:colId xmlns:a16="http://schemas.microsoft.com/office/drawing/2014/main" val="3058446941"/>
                    </a:ext>
                  </a:extLst>
                </a:gridCol>
                <a:gridCol w="1196370">
                  <a:extLst>
                    <a:ext uri="{9D8B030D-6E8A-4147-A177-3AD203B41FA5}">
                      <a16:colId xmlns:a16="http://schemas.microsoft.com/office/drawing/2014/main" val="1357598882"/>
                    </a:ext>
                  </a:extLst>
                </a:gridCol>
                <a:gridCol w="1096670">
                  <a:extLst>
                    <a:ext uri="{9D8B030D-6E8A-4147-A177-3AD203B41FA5}">
                      <a16:colId xmlns:a16="http://schemas.microsoft.com/office/drawing/2014/main" val="3864231913"/>
                    </a:ext>
                  </a:extLst>
                </a:gridCol>
                <a:gridCol w="762947">
                  <a:extLst>
                    <a:ext uri="{9D8B030D-6E8A-4147-A177-3AD203B41FA5}">
                      <a16:colId xmlns:a16="http://schemas.microsoft.com/office/drawing/2014/main" val="2627747672"/>
                    </a:ext>
                  </a:extLst>
                </a:gridCol>
                <a:gridCol w="931032">
                  <a:extLst>
                    <a:ext uri="{9D8B030D-6E8A-4147-A177-3AD203B41FA5}">
                      <a16:colId xmlns:a16="http://schemas.microsoft.com/office/drawing/2014/main" val="1987217678"/>
                    </a:ext>
                  </a:extLst>
                </a:gridCol>
                <a:gridCol w="1304095">
                  <a:extLst>
                    <a:ext uri="{9D8B030D-6E8A-4147-A177-3AD203B41FA5}">
                      <a16:colId xmlns:a16="http://schemas.microsoft.com/office/drawing/2014/main" val="2054325039"/>
                    </a:ext>
                  </a:extLst>
                </a:gridCol>
                <a:gridCol w="1090440">
                  <a:extLst>
                    <a:ext uri="{9D8B030D-6E8A-4147-A177-3AD203B41FA5}">
                      <a16:colId xmlns:a16="http://schemas.microsoft.com/office/drawing/2014/main" val="2678451772"/>
                    </a:ext>
                  </a:extLst>
                </a:gridCol>
                <a:gridCol w="1216057">
                  <a:extLst>
                    <a:ext uri="{9D8B030D-6E8A-4147-A177-3AD203B41FA5}">
                      <a16:colId xmlns:a16="http://schemas.microsoft.com/office/drawing/2014/main" val="1406028521"/>
                    </a:ext>
                  </a:extLst>
                </a:gridCol>
              </a:tblGrid>
              <a:tr h="49621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 err="1">
                          <a:effectLst/>
                        </a:rPr>
                        <a:t>SourceID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TokenID</a:t>
                      </a:r>
                      <a:endParaRPr lang="en-US" sz="1400" b="1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Lemma</a:t>
                      </a:r>
                      <a:endParaRPr lang="en-US" sz="1400" b="1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Word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POS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Variety</a:t>
                      </a:r>
                      <a:endParaRPr lang="en-US" sz="1400" b="1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 err="1">
                          <a:effectLst/>
                        </a:rPr>
                        <a:t>POS_binary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Number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Gender</a:t>
                      </a:r>
                      <a:endParaRPr lang="en-US" sz="1400" b="1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9347673"/>
                  </a:ext>
                </a:extLst>
              </a:tr>
              <a:tr h="48252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1020347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2416709509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monedita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monedita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PE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Noun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unknown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unknown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0344092"/>
                  </a:ext>
                </a:extLst>
              </a:tr>
              <a:tr h="48252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491500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459306545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 err="1">
                          <a:effectLst/>
                        </a:rPr>
                        <a:t>papelito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papelito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ES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Noun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unknown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unknown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8307129"/>
                  </a:ext>
                </a:extLst>
              </a:tr>
              <a:tr h="48252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349116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2599105296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carretilla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 err="1">
                          <a:effectLst/>
                        </a:rPr>
                        <a:t>carretilla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nfs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CU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Noun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singular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feminine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5190820"/>
                  </a:ext>
                </a:extLst>
              </a:tr>
              <a:tr h="48252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1573286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2665899879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morrillo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Morrillo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nms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CU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Noun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singular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masculine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5201294"/>
                  </a:ext>
                </a:extLst>
              </a:tr>
              <a:tr h="48252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523695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925421781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masilla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masilla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nfs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ES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Noun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singular</a:t>
                      </a:r>
                      <a:endParaRPr lang="en-US" sz="140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feminine</a:t>
                      </a:r>
                      <a:endParaRPr lang="en-US" sz="1400" dirty="0"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8933" marR="68933" marT="34466" marB="34466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427811"/>
                  </a:ext>
                </a:extLst>
              </a:tr>
            </a:tbl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9C943EA-D35E-4972-BAFA-D5D88A0D4D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4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724"/>
    </mc:Choice>
    <mc:Fallback xmlns="">
      <p:transition spd="slow" advTm="28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7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Exploratory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241679B-C57D-4FC9-BE94-12AE8B53EC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3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30"/>
    </mc:Choice>
    <mc:Fallback xmlns="">
      <p:transition spd="slow" advTm="4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23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758BDE-48AC-4FA9-9905-16E9F0630E3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6CA4208-481D-4906-96F3-5F94D9112C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624063"/>
              </p:ext>
            </p:extLst>
          </p:nvPr>
        </p:nvGraphicFramePr>
        <p:xfrm>
          <a:off x="2231136" y="2889250"/>
          <a:ext cx="7729728" cy="140335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51429">
                  <a:extLst>
                    <a:ext uri="{9D8B030D-6E8A-4147-A177-3AD203B41FA5}">
                      <a16:colId xmlns:a16="http://schemas.microsoft.com/office/drawing/2014/main" val="842164235"/>
                    </a:ext>
                  </a:extLst>
                </a:gridCol>
                <a:gridCol w="1725147">
                  <a:extLst>
                    <a:ext uri="{9D8B030D-6E8A-4147-A177-3AD203B41FA5}">
                      <a16:colId xmlns:a16="http://schemas.microsoft.com/office/drawing/2014/main" val="252499857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3766147066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1787963386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2584037911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1189982993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Lemma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Word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Variety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POS_binary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Diminutive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076396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count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1429012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1429012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1429012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1429012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1429012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4007298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unique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49526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62073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20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0757661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top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poquito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poquito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Noun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-ito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5310994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  <a:latin typeface="Century Gothic" panose="020B0502020202020204" pitchFamily="34" charset="0"/>
                        </a:rPr>
                        <a:t>freq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59520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54543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383969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1170533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1195810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0834174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20DB3E6-B7B5-4169-B9F5-83F2422DB7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9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23"/>
    </mc:Choice>
    <mc:Fallback xmlns="">
      <p:transition spd="slow" advTm="46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7EFD4EA-B77D-4A41-BBB5-47E533F81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8784" y="1124712"/>
            <a:ext cx="5374431" cy="460857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8CD7DB-7322-44D6-BB22-3E28615B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24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F644F2E-450D-464E-83E1-710D044B82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54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7"/>
    </mc:Choice>
    <mc:Fallback xmlns="">
      <p:transition spd="slow" advTm="8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E93B5DA-4529-48C6-B8C3-FF399C9F8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8784" y="1124712"/>
            <a:ext cx="5374431" cy="460857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8CD7DB-7322-44D6-BB22-3E28615B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25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B747136-A3C7-4CDB-8909-100C4E9DEF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27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07"/>
    </mc:Choice>
    <mc:Fallback xmlns="">
      <p:transition spd="slow" advTm="19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FFB5E8-CD63-4B1E-AD0C-A94AE4B821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236" y="1304421"/>
            <a:ext cx="9939528" cy="424915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8CD7DB-7322-44D6-BB22-3E28615B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26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05A2146-4141-4A37-A5B6-E419C08DBB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5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01"/>
    </mc:Choice>
    <mc:Fallback xmlns="">
      <p:transition spd="slow" advTm="22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2D42308D-8422-47AF-9785-C955322F3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3222" y="1124712"/>
            <a:ext cx="6445556" cy="460857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8CD7DB-7322-44D6-BB22-3E28615B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27</a:t>
            </a:fld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3BEFD49-3A2D-45A9-B676-A3E6E4986D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05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99"/>
    </mc:Choice>
    <mc:Fallback xmlns="">
      <p:transition spd="slow" advTm="8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7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Statistical measures of productivity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016EBF4-E99E-410F-BAE0-DB89A47DE8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4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8"/>
    </mc:Choice>
    <mc:Fallback xmlns="">
      <p:transition spd="slow" advTm="5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Corpus 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29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4F491A-18EF-45EC-9D6D-037D3306BC0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86DAC2B-DBBB-4DB7-9E1B-D0E3DF68AF02}"/>
              </a:ext>
            </a:extLst>
          </p:cNvPr>
          <p:cNvSpPr/>
          <p:nvPr/>
        </p:nvSpPr>
        <p:spPr>
          <a:xfrm>
            <a:off x="2231136" y="2609986"/>
            <a:ext cx="77297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Extracted hapax legomena from the master data frame.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Created new summary data frame objects including token counts, type counts, hapax legomena counts, </a:t>
            </a:r>
            <a:r>
              <a:rPr lang="en-US" sz="2400" i="1" dirty="0">
                <a:latin typeface="Century Gothic" panose="020B0502020202020204" pitchFamily="34" charset="0"/>
              </a:rPr>
              <a:t>P,</a:t>
            </a:r>
            <a:r>
              <a:rPr lang="en-US" sz="2400" dirty="0">
                <a:latin typeface="Century Gothic" panose="020B0502020202020204" pitchFamily="34" charset="0"/>
              </a:rPr>
              <a:t> and </a:t>
            </a:r>
            <a:r>
              <a:rPr lang="en-US" sz="2400" i="1" dirty="0">
                <a:latin typeface="Century Gothic" panose="020B0502020202020204" pitchFamily="34" charset="0"/>
              </a:rPr>
              <a:t>P*</a:t>
            </a:r>
            <a:r>
              <a:rPr lang="en-US" sz="2400" dirty="0">
                <a:latin typeface="Century Gothic" panose="020B0502020202020204" pitchFamily="34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Plotted differences across and within varieties.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A3FEF7B7-1E92-4532-8C17-FDC14FAA67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38606224"/>
                  </p:ext>
                </p:extLst>
              </p:nvPr>
            </p:nvGraphicFramePr>
            <p:xfrm>
              <a:off x="5254834" y="5271609"/>
              <a:ext cx="1682331" cy="946311"/>
            </p:xfrm>
            <a:graphic>
              <a:graphicData uri="http://schemas.microsoft.com/office/powerpoint/2016/slidezoom">
                <pslz:sldZm>
                  <pslz:sldZmObj sldId="312" cId="3648617901">
                    <pslz:zmPr id="{5646F6E8-CC6B-4B34-9FDA-6BD2009FE51D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682331" cy="94631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A3FEF7B7-1E92-4532-8C17-FDC14FAA67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254834" y="5271609"/>
                <a:ext cx="1682331" cy="94631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B13D52C-E7FE-4045-9504-AFCB2FBA54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9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2"/>
    </mc:Choice>
    <mc:Fallback xmlns="">
      <p:transition spd="slow" advTm="25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Goals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1242" y="2229440"/>
            <a:ext cx="7869622" cy="4628560"/>
          </a:xfrm>
        </p:spPr>
        <p:txBody>
          <a:bodyPr>
            <a:normAutofit/>
          </a:bodyPr>
          <a:lstStyle/>
          <a:p>
            <a:pPr algn="just"/>
            <a:r>
              <a:rPr lang="en-US" sz="2000" dirty="0">
                <a:latin typeface="Century Gothic" panose="020B0502020202020204" pitchFamily="34" charset="0"/>
              </a:rPr>
              <a:t>A cross-dialectal analysis of two competing Spanish diminutive suffixes (-</a:t>
            </a:r>
            <a:r>
              <a:rPr lang="en-US" sz="2000" i="1" dirty="0" err="1">
                <a:latin typeface="Century Gothic" panose="020B0502020202020204" pitchFamily="34" charset="0"/>
              </a:rPr>
              <a:t>ito</a:t>
            </a:r>
            <a:r>
              <a:rPr lang="en-US" sz="2000" dirty="0">
                <a:latin typeface="Century Gothic" panose="020B0502020202020204" pitchFamily="34" charset="0"/>
              </a:rPr>
              <a:t>, -</a:t>
            </a:r>
            <a:r>
              <a:rPr lang="en-US" sz="2000" i="1" dirty="0">
                <a:latin typeface="Century Gothic" panose="020B0502020202020204" pitchFamily="34" charset="0"/>
              </a:rPr>
              <a:t>illo</a:t>
            </a:r>
            <a:r>
              <a:rPr lang="en-US" sz="2000" dirty="0">
                <a:latin typeface="Century Gothic" panose="020B0502020202020204" pitchFamily="34" charset="0"/>
              </a:rPr>
              <a:t>) in terms of productivity; i.e., the extent to which a morphological pattern can be applied to new bases and form new words. </a:t>
            </a:r>
          </a:p>
          <a:p>
            <a:pPr algn="just"/>
            <a:r>
              <a:rPr lang="en-US" sz="2000" dirty="0">
                <a:latin typeface="Century Gothic" panose="020B0502020202020204" pitchFamily="34" charset="0"/>
              </a:rPr>
              <a:t>This analysis also considers dialectal variation, given that varieties of Spanish might not necessarily display the same trends.</a:t>
            </a:r>
          </a:p>
          <a:p>
            <a:pPr algn="just"/>
            <a:r>
              <a:rPr lang="en-US" sz="2000" dirty="0">
                <a:latin typeface="Century Gothic" panose="020B0502020202020204" pitchFamily="34" charset="0"/>
              </a:rPr>
              <a:t>Goals:</a:t>
            </a:r>
          </a:p>
          <a:p>
            <a:pPr marL="685800" lvl="1" indent="-457200" algn="just">
              <a:buFont typeface="+mj-lt"/>
              <a:buAutoNum type="arabicPeriod"/>
            </a:pPr>
            <a:r>
              <a:rPr lang="en-US" sz="1800" dirty="0">
                <a:latin typeface="Century Gothic" panose="020B0502020202020204" pitchFamily="34" charset="0"/>
              </a:rPr>
              <a:t>Explore the cross-dialectal distribution of two competing diminutive suffixes in a representative, cross-dialectal corpus.</a:t>
            </a:r>
          </a:p>
          <a:p>
            <a:pPr marL="685800" lvl="1" indent="-457200" algn="just">
              <a:buFont typeface="+mj-lt"/>
              <a:buAutoNum type="arabicPeriod"/>
            </a:pPr>
            <a:r>
              <a:rPr lang="en-US" sz="1800" dirty="0">
                <a:latin typeface="Century Gothic" panose="020B0502020202020204" pitchFamily="34" charset="0"/>
              </a:rPr>
              <a:t>Apply statistical measures of productivity to the data.</a:t>
            </a:r>
          </a:p>
          <a:p>
            <a:pPr marL="685800" lvl="1" indent="-457200" algn="just">
              <a:buFont typeface="+mj-lt"/>
              <a:buAutoNum type="arabicPeriod"/>
            </a:pPr>
            <a:r>
              <a:rPr lang="en-US" sz="1800" dirty="0">
                <a:latin typeface="Century Gothic" panose="020B0502020202020204" pitchFamily="34" charset="0"/>
              </a:rPr>
              <a:t>Determine whether differences are reflected across varieties.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5B1EF4-BEE5-4E3E-B190-727163B2233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30620"/>
            <a:ext cx="1152767" cy="35543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2E7D39A-F423-43C4-B540-3ECAD26938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738"/>
    </mc:Choice>
    <mc:Fallback xmlns="">
      <p:transition spd="slow" advTm="63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measures of productivity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30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758BDE-48AC-4FA9-9905-16E9F0630E3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353F737-A326-4264-8EBE-80DCBEA1B4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57607"/>
              </p:ext>
            </p:extLst>
          </p:nvPr>
        </p:nvGraphicFramePr>
        <p:xfrm>
          <a:off x="2231136" y="3429000"/>
          <a:ext cx="7729728" cy="129832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88288">
                  <a:extLst>
                    <a:ext uri="{9D8B030D-6E8A-4147-A177-3AD203B41FA5}">
                      <a16:colId xmlns:a16="http://schemas.microsoft.com/office/drawing/2014/main" val="1388191931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2673943597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882409518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1291181426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352535939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3257637006"/>
                    </a:ext>
                  </a:extLst>
                </a:gridCol>
              </a:tblGrid>
              <a:tr h="360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Diminutive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Tokens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Types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entury Gothic" panose="020B0502020202020204" pitchFamily="34" charset="0"/>
                        </a:rPr>
                        <a:t>Hapax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1" u="none" strike="noStrike" dirty="0">
                          <a:effectLst/>
                          <a:latin typeface="Century Gothic" panose="020B0502020202020204" pitchFamily="34" charset="0"/>
                        </a:rPr>
                        <a:t>P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1" u="none" strike="noStrike" dirty="0">
                          <a:effectLst/>
                          <a:latin typeface="Century Gothic" panose="020B0502020202020204" pitchFamily="34" charset="0"/>
                        </a:rPr>
                        <a:t>P*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2562115"/>
                  </a:ext>
                </a:extLst>
              </a:tr>
              <a:tr h="46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i="1" u="none" strike="noStrike" dirty="0">
                          <a:effectLst/>
                          <a:latin typeface="Century Gothic" panose="020B0502020202020204" pitchFamily="34" charset="0"/>
                        </a:rPr>
                        <a:t>-illo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233202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13157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6513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2.79286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0.121974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2520682"/>
                  </a:ext>
                </a:extLst>
              </a:tr>
              <a:tr h="46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i="1" u="none" strike="noStrike" dirty="0">
                          <a:effectLst/>
                          <a:latin typeface="Century Gothic" panose="020B0502020202020204" pitchFamily="34" charset="0"/>
                        </a:rPr>
                        <a:t>-</a:t>
                      </a:r>
                      <a:r>
                        <a:rPr lang="en-US" sz="1800" i="1" u="none" strike="noStrike" dirty="0" err="1">
                          <a:effectLst/>
                          <a:latin typeface="Century Gothic" panose="020B0502020202020204" pitchFamily="34" charset="0"/>
                        </a:rPr>
                        <a:t>ito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1195810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48930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26611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2.22535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0.498367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85769"/>
                  </a:ext>
                </a:extLst>
              </a:tr>
            </a:tbl>
          </a:graphicData>
        </a:graphic>
      </p:graphicFrame>
      <p:sp>
        <p:nvSpPr>
          <p:cNvPr id="8" name="Arrow: Right 7">
            <a:extLst>
              <a:ext uri="{FF2B5EF4-FFF2-40B4-BE49-F238E27FC236}">
                <a16:creationId xmlns:a16="http://schemas.microsoft.com/office/drawing/2014/main" id="{9EB808EC-A59A-46F2-83B6-A58ED11331A0}"/>
              </a:ext>
            </a:extLst>
          </p:cNvPr>
          <p:cNvSpPr/>
          <p:nvPr/>
        </p:nvSpPr>
        <p:spPr>
          <a:xfrm rot="5400000">
            <a:off x="4734330" y="2451841"/>
            <a:ext cx="791851" cy="67873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C9B35A-E373-4C8B-9C2D-13EF64622054}"/>
              </a:ext>
            </a:extLst>
          </p:cNvPr>
          <p:cNvSpPr txBox="1"/>
          <p:nvPr/>
        </p:nvSpPr>
        <p:spPr>
          <a:xfrm>
            <a:off x="5469621" y="2395280"/>
            <a:ext cx="1640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Realized productivity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BC92DB0-5C52-49D5-9955-360010C0FF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52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48"/>
    </mc:Choice>
    <mc:Fallback xmlns="">
      <p:transition spd="slow" advTm="26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 dirty="0"/>
              <a:t>Statistical measures of productivity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31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758BDE-48AC-4FA9-9905-16E9F0630E3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353F737-A326-4264-8EBE-80DCBEA1B4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673513"/>
              </p:ext>
            </p:extLst>
          </p:nvPr>
        </p:nvGraphicFramePr>
        <p:xfrm>
          <a:off x="2231136" y="3429000"/>
          <a:ext cx="7729728" cy="129832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88288">
                  <a:extLst>
                    <a:ext uri="{9D8B030D-6E8A-4147-A177-3AD203B41FA5}">
                      <a16:colId xmlns:a16="http://schemas.microsoft.com/office/drawing/2014/main" val="1388191931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2673943597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882409518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1291181426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352535939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3257637006"/>
                    </a:ext>
                  </a:extLst>
                </a:gridCol>
              </a:tblGrid>
              <a:tr h="360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Diminutive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Tokens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Types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entury Gothic" panose="020B0502020202020204" pitchFamily="34" charset="0"/>
                        </a:rPr>
                        <a:t>Hapax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1" u="none" strike="noStrike" dirty="0">
                          <a:effectLst/>
                          <a:latin typeface="Century Gothic" panose="020B0502020202020204" pitchFamily="34" charset="0"/>
                        </a:rPr>
                        <a:t>P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1" u="none" strike="noStrike" dirty="0">
                          <a:effectLst/>
                          <a:latin typeface="Century Gothic" panose="020B0502020202020204" pitchFamily="34" charset="0"/>
                        </a:rPr>
                        <a:t>P*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2562115"/>
                  </a:ext>
                </a:extLst>
              </a:tr>
              <a:tr h="46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i="1" u="none" strike="noStrike" dirty="0">
                          <a:effectLst/>
                          <a:latin typeface="Century Gothic" panose="020B0502020202020204" pitchFamily="34" charset="0"/>
                        </a:rPr>
                        <a:t>-illo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233202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13157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6513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2.79286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0.121974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2520682"/>
                  </a:ext>
                </a:extLst>
              </a:tr>
              <a:tr h="46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i="1" u="none" strike="noStrike" dirty="0">
                          <a:effectLst/>
                          <a:latin typeface="Century Gothic" panose="020B0502020202020204" pitchFamily="34" charset="0"/>
                        </a:rPr>
                        <a:t>-</a:t>
                      </a:r>
                      <a:r>
                        <a:rPr lang="en-US" sz="1800" i="1" u="none" strike="noStrike" dirty="0" err="1">
                          <a:effectLst/>
                          <a:latin typeface="Century Gothic" panose="020B0502020202020204" pitchFamily="34" charset="0"/>
                        </a:rPr>
                        <a:t>ito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1195810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48930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26611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2.22535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0.498367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85769"/>
                  </a:ext>
                </a:extLst>
              </a:tr>
            </a:tbl>
          </a:graphicData>
        </a:graphic>
      </p:graphicFrame>
      <p:sp>
        <p:nvSpPr>
          <p:cNvPr id="8" name="Arrow: Right 7">
            <a:extLst>
              <a:ext uri="{FF2B5EF4-FFF2-40B4-BE49-F238E27FC236}">
                <a16:creationId xmlns:a16="http://schemas.microsoft.com/office/drawing/2014/main" id="{9EB808EC-A59A-46F2-83B6-A58ED11331A0}"/>
              </a:ext>
            </a:extLst>
          </p:cNvPr>
          <p:cNvSpPr/>
          <p:nvPr/>
        </p:nvSpPr>
        <p:spPr>
          <a:xfrm rot="5400000">
            <a:off x="5957074" y="2451840"/>
            <a:ext cx="791851" cy="67873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C9B35A-E373-4C8B-9C2D-13EF64622054}"/>
              </a:ext>
            </a:extLst>
          </p:cNvPr>
          <p:cNvSpPr txBox="1"/>
          <p:nvPr/>
        </p:nvSpPr>
        <p:spPr>
          <a:xfrm>
            <a:off x="6692365" y="2468040"/>
            <a:ext cx="1640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Expanding productivity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36C6F18-2F6E-4696-ADAF-92BDA21D7A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58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45"/>
    </mc:Choice>
    <mc:Fallback xmlns="">
      <p:transition spd="slow" advTm="14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measures of productivity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32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758BDE-48AC-4FA9-9905-16E9F0630E3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353F737-A326-4264-8EBE-80DCBEA1B4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524825"/>
              </p:ext>
            </p:extLst>
          </p:nvPr>
        </p:nvGraphicFramePr>
        <p:xfrm>
          <a:off x="2231136" y="3429000"/>
          <a:ext cx="7729728" cy="129832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88288">
                  <a:extLst>
                    <a:ext uri="{9D8B030D-6E8A-4147-A177-3AD203B41FA5}">
                      <a16:colId xmlns:a16="http://schemas.microsoft.com/office/drawing/2014/main" val="1388191931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2673943597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882409518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1291181426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352535939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3257637006"/>
                    </a:ext>
                  </a:extLst>
                </a:gridCol>
              </a:tblGrid>
              <a:tr h="360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Diminutive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Tokens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Types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entury Gothic" panose="020B0502020202020204" pitchFamily="34" charset="0"/>
                        </a:rPr>
                        <a:t>Hapax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1" u="none" strike="noStrike" dirty="0">
                          <a:effectLst/>
                          <a:latin typeface="Century Gothic" panose="020B0502020202020204" pitchFamily="34" charset="0"/>
                        </a:rPr>
                        <a:t>P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1" u="none" strike="noStrike" dirty="0">
                          <a:effectLst/>
                          <a:latin typeface="Century Gothic" panose="020B0502020202020204" pitchFamily="34" charset="0"/>
                        </a:rPr>
                        <a:t>P*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2562115"/>
                  </a:ext>
                </a:extLst>
              </a:tr>
              <a:tr h="46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i="1" u="none" strike="noStrike" dirty="0">
                          <a:effectLst/>
                          <a:latin typeface="Century Gothic" panose="020B0502020202020204" pitchFamily="34" charset="0"/>
                        </a:rPr>
                        <a:t>-illo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233202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13157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6513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2.79286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0.121974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2520682"/>
                  </a:ext>
                </a:extLst>
              </a:tr>
              <a:tr h="46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i="1" u="none" strike="noStrike" dirty="0">
                          <a:effectLst/>
                          <a:latin typeface="Century Gothic" panose="020B0502020202020204" pitchFamily="34" charset="0"/>
                        </a:rPr>
                        <a:t>-</a:t>
                      </a:r>
                      <a:r>
                        <a:rPr lang="en-US" sz="1800" i="1" u="none" strike="noStrike" dirty="0" err="1">
                          <a:effectLst/>
                          <a:latin typeface="Century Gothic" panose="020B0502020202020204" pitchFamily="34" charset="0"/>
                        </a:rPr>
                        <a:t>ito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1195810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48930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26611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2.22535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0.498367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85769"/>
                  </a:ext>
                </a:extLst>
              </a:tr>
            </a:tbl>
          </a:graphicData>
        </a:graphic>
      </p:graphicFrame>
      <p:sp>
        <p:nvSpPr>
          <p:cNvPr id="13" name="Arrow: Right 12">
            <a:extLst>
              <a:ext uri="{FF2B5EF4-FFF2-40B4-BE49-F238E27FC236}">
                <a16:creationId xmlns:a16="http://schemas.microsoft.com/office/drawing/2014/main" id="{175FD708-2734-40F2-B1A0-1EEFEBFCB6DF}"/>
              </a:ext>
            </a:extLst>
          </p:cNvPr>
          <p:cNvSpPr/>
          <p:nvPr/>
        </p:nvSpPr>
        <p:spPr>
          <a:xfrm rot="5400000">
            <a:off x="7341883" y="2566324"/>
            <a:ext cx="791851" cy="695548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EAB6EB-B946-4248-9138-74171975A420}"/>
              </a:ext>
            </a:extLst>
          </p:cNvPr>
          <p:cNvSpPr txBox="1"/>
          <p:nvPr/>
        </p:nvSpPr>
        <p:spPr>
          <a:xfrm>
            <a:off x="8068765" y="2590931"/>
            <a:ext cx="3377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Category-conditioned degree of productivity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7B08BC6-905E-40D8-91C5-07AB4F1D3F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98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38"/>
    </mc:Choice>
    <mc:Fallback xmlns="">
      <p:transition spd="slow" advTm="24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3047-6589-4C49-A68F-C64E3F63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measures of productivity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18E1D2-847F-417C-842A-6BE41EC0D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33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758BDE-48AC-4FA9-9905-16E9F0630E3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353F737-A326-4264-8EBE-80DCBEA1B4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5560961"/>
              </p:ext>
            </p:extLst>
          </p:nvPr>
        </p:nvGraphicFramePr>
        <p:xfrm>
          <a:off x="2231136" y="3429000"/>
          <a:ext cx="7729728" cy="129832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88288">
                  <a:extLst>
                    <a:ext uri="{9D8B030D-6E8A-4147-A177-3AD203B41FA5}">
                      <a16:colId xmlns:a16="http://schemas.microsoft.com/office/drawing/2014/main" val="1388191931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2673943597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882409518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1291181426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352535939"/>
                    </a:ext>
                  </a:extLst>
                </a:gridCol>
                <a:gridCol w="1288288">
                  <a:extLst>
                    <a:ext uri="{9D8B030D-6E8A-4147-A177-3AD203B41FA5}">
                      <a16:colId xmlns:a16="http://schemas.microsoft.com/office/drawing/2014/main" val="3257637006"/>
                    </a:ext>
                  </a:extLst>
                </a:gridCol>
              </a:tblGrid>
              <a:tr h="36091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Diminutive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Tokens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>
                          <a:effectLst/>
                          <a:latin typeface="Century Gothic" panose="020B0502020202020204" pitchFamily="34" charset="0"/>
                        </a:rPr>
                        <a:t>Types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  <a:latin typeface="Century Gothic" panose="020B0502020202020204" pitchFamily="34" charset="0"/>
                        </a:rPr>
                        <a:t>Hapax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1" u="none" strike="noStrike" dirty="0">
                          <a:effectLst/>
                          <a:latin typeface="Century Gothic" panose="020B0502020202020204" pitchFamily="34" charset="0"/>
                        </a:rPr>
                        <a:t>P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1" u="none" strike="noStrike" dirty="0">
                          <a:effectLst/>
                          <a:latin typeface="Century Gothic" panose="020B0502020202020204" pitchFamily="34" charset="0"/>
                        </a:rPr>
                        <a:t>P*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2562115"/>
                  </a:ext>
                </a:extLst>
              </a:tr>
              <a:tr h="46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i="1" u="none" strike="noStrike" dirty="0">
                          <a:effectLst/>
                          <a:latin typeface="Century Gothic" panose="020B0502020202020204" pitchFamily="34" charset="0"/>
                        </a:rPr>
                        <a:t>-illo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233202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13157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6513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2.79286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0.121974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12520682"/>
                  </a:ext>
                </a:extLst>
              </a:tr>
              <a:tr h="46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i="1" u="none" strike="noStrike" dirty="0">
                          <a:effectLst/>
                          <a:latin typeface="Century Gothic" panose="020B0502020202020204" pitchFamily="34" charset="0"/>
                        </a:rPr>
                        <a:t>-</a:t>
                      </a:r>
                      <a:r>
                        <a:rPr lang="en-US" sz="1800" i="1" u="none" strike="noStrike" dirty="0" err="1">
                          <a:effectLst/>
                          <a:latin typeface="Century Gothic" panose="020B0502020202020204" pitchFamily="34" charset="0"/>
                        </a:rPr>
                        <a:t>ito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  <a:latin typeface="Century Gothic" panose="020B0502020202020204" pitchFamily="34" charset="0"/>
                        </a:rPr>
                        <a:t>1195810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48930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26611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2.22535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Century Gothic" panose="020B0502020202020204" pitchFamily="34" charset="0"/>
                        </a:rPr>
                        <a:t>0.498367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6350" marR="6350" marT="635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85769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2CBA4903-158C-4C3D-A694-84CBB92298DE}"/>
              </a:ext>
            </a:extLst>
          </p:cNvPr>
          <p:cNvSpPr/>
          <p:nvPr/>
        </p:nvSpPr>
        <p:spPr>
          <a:xfrm rot="5400000">
            <a:off x="8181855" y="2443431"/>
            <a:ext cx="791851" cy="695548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931E07-BA1D-43C3-A0BB-7646C7138275}"/>
              </a:ext>
            </a:extLst>
          </p:cNvPr>
          <p:cNvSpPr txBox="1"/>
          <p:nvPr/>
        </p:nvSpPr>
        <p:spPr>
          <a:xfrm>
            <a:off x="8908737" y="2468038"/>
            <a:ext cx="3377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Hapax-conditioned degree of productivity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CE5DFFF-D080-4001-90D4-1CFAFD505F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7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84"/>
    </mc:Choice>
    <mc:Fallback xmlns="">
      <p:transition spd="slow" advTm="32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DF1BF65-D266-4784-8AD5-5A90756C57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8784" y="1124712"/>
            <a:ext cx="5374431" cy="460857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8CD7DB-7322-44D6-BB22-3E28615B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34</a:t>
            </a:fld>
            <a:endParaRPr lang="en-US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DF760DE6-7538-4C46-AAE7-BA0EBAAA0C3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02351610"/>
                  </p:ext>
                </p:extLst>
              </p:nvPr>
            </p:nvGraphicFramePr>
            <p:xfrm>
              <a:off x="1325657" y="2989742"/>
              <a:ext cx="1561804" cy="878515"/>
            </p:xfrm>
            <a:graphic>
              <a:graphicData uri="http://schemas.microsoft.com/office/powerpoint/2016/slidezoom">
                <pslz:sldZm>
                  <pslz:sldZmObj sldId="368" cId="1077542309">
                    <pslz:zmPr id="{4E62FAA2-6B5B-4BF4-AEA8-6CAD8C3DB8C7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561804" cy="878515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8" name="Slide Zoom 7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DF760DE6-7538-4C46-AAE7-BA0EBAAA0C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25657" y="2989742"/>
                <a:ext cx="1561804" cy="878515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7DBEFC8-5EB2-4226-A2F1-414CB04BA7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06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31"/>
    </mc:Choice>
    <mc:Fallback xmlns="">
      <p:transition spd="slow" advTm="12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C875E0-E068-49AA-B248-8E4C0AEF9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8784" y="1124712"/>
            <a:ext cx="5374431" cy="460857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8CD7DB-7322-44D6-BB22-3E28615B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35</a:t>
            </a:fld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307FD15-97C6-406D-9490-084D5A7778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718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80"/>
    </mc:Choice>
    <mc:Fallback xmlns="">
      <p:transition spd="slow" advTm="7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8CD7DB-7322-44D6-BB22-3E28615B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36</a:t>
            </a:fld>
            <a:endParaRPr lang="en-US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2F2CD336-E313-4DA2-82A3-1FF348720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16428"/>
            <a:ext cx="12192000" cy="522514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CD1F7BB-3A4E-41F3-9605-7390E255BF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1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32"/>
    </mc:Choice>
    <mc:Fallback xmlns="">
      <p:transition spd="slow" advTm="33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2DDBA1BC-0B89-48D3-A474-01D6A6415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236" y="1304421"/>
            <a:ext cx="9939528" cy="424915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8CD7DB-7322-44D6-BB22-3E28615BB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37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B014D91-2F16-492B-BAF6-D3044BAEE5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172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93"/>
    </mc:Choice>
    <mc:Fallback xmlns="">
      <p:transition spd="slow" advTm="46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7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conclusions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597E21B-C2AB-4D36-87AE-BC07C0E8A4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5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4"/>
    </mc:Choice>
    <mc:Fallback xmlns="">
      <p:transition spd="slow" advTm="1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317305"/>
            <a:ext cx="7729728" cy="4266375"/>
          </a:xfrm>
        </p:spPr>
        <p:txBody>
          <a:bodyPr>
            <a:noAutofit/>
          </a:bodyPr>
          <a:lstStyle/>
          <a:p>
            <a:pPr algn="just"/>
            <a:r>
              <a:rPr lang="en-US" sz="2000" dirty="0">
                <a:latin typeface="Century Gothic" panose="020B0502020202020204" pitchFamily="34" charset="0"/>
              </a:rPr>
              <a:t>Across varieties: in terms of realized and expanding  productivity, the numbers show that </a:t>
            </a:r>
            <a:r>
              <a:rPr lang="en-US" sz="2000" i="1" dirty="0">
                <a:latin typeface="Century Gothic" panose="020B0502020202020204" pitchFamily="34" charset="0"/>
              </a:rPr>
              <a:t>-</a:t>
            </a:r>
            <a:r>
              <a:rPr lang="en-US" sz="2000" i="1" dirty="0" err="1">
                <a:latin typeface="Century Gothic" panose="020B0502020202020204" pitchFamily="34" charset="0"/>
              </a:rPr>
              <a:t>ito</a:t>
            </a:r>
            <a:r>
              <a:rPr lang="en-US" sz="2000" dirty="0">
                <a:latin typeface="Century Gothic" panose="020B0502020202020204" pitchFamily="34" charset="0"/>
              </a:rPr>
              <a:t> is the bigger category and that it is overall attracting more new members. </a:t>
            </a:r>
          </a:p>
          <a:p>
            <a:pPr algn="just"/>
            <a:r>
              <a:rPr lang="en-US" sz="2000" dirty="0">
                <a:latin typeface="Century Gothic" panose="020B0502020202020204" pitchFamily="34" charset="0"/>
              </a:rPr>
              <a:t>The category-conditioned degree of productivity doesn't appear to fully capture the difference between the two suffixes in terms of occasionalisms. </a:t>
            </a:r>
          </a:p>
          <a:p>
            <a:pPr lvl="1" algn="just"/>
            <a:r>
              <a:rPr lang="en-US" sz="1800" dirty="0">
                <a:latin typeface="Century Gothic" panose="020B0502020202020204" pitchFamily="34" charset="0"/>
              </a:rPr>
              <a:t>This might be due to the fact that </a:t>
            </a:r>
            <a:r>
              <a:rPr lang="en-US" sz="1800" i="1" dirty="0">
                <a:latin typeface="Century Gothic" panose="020B0502020202020204" pitchFamily="34" charset="0"/>
              </a:rPr>
              <a:t>-illo</a:t>
            </a:r>
            <a:r>
              <a:rPr lang="en-US" sz="1800" dirty="0">
                <a:latin typeface="Century Gothic" panose="020B0502020202020204" pitchFamily="34" charset="0"/>
              </a:rPr>
              <a:t> has notoriously fewer tokens. Alternatively, the hapax-conditioned degree of productivity shows a far more noticeable difference.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CB2C20-DB56-47C2-A68C-061DFF0E17DB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C0F77F-C762-44A7-B5A5-8CC2C83AE4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96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03"/>
    </mc:Choice>
    <mc:Fallback xmlns="">
      <p:transition spd="slow" advTm="31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The morphological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430379"/>
            <a:ext cx="7729728" cy="1624264"/>
          </a:xfrm>
        </p:spPr>
        <p:txBody>
          <a:bodyPr>
            <a:noAutofit/>
          </a:bodyPr>
          <a:lstStyle/>
          <a:p>
            <a:pPr algn="just"/>
            <a:r>
              <a:rPr lang="en-US" sz="2000" dirty="0" err="1">
                <a:latin typeface="Century Gothic" panose="020B0502020202020204" pitchFamily="34" charset="0"/>
              </a:rPr>
              <a:t>Diminutivization</a:t>
            </a:r>
            <a:r>
              <a:rPr lang="en-US" sz="2000" dirty="0">
                <a:latin typeface="Century Gothic" panose="020B0502020202020204" pitchFamily="34" charset="0"/>
              </a:rPr>
              <a:t>.</a:t>
            </a:r>
          </a:p>
          <a:p>
            <a:pPr algn="just"/>
            <a:r>
              <a:rPr lang="en-US" sz="2000" dirty="0">
                <a:latin typeface="Century Gothic" panose="020B0502020202020204" pitchFamily="34" charset="0"/>
              </a:rPr>
              <a:t>Function: form a complex word denoting a smaller version of the base </a:t>
            </a:r>
            <a:r>
              <a:rPr lang="en-US" dirty="0">
                <a:latin typeface="Century Gothic" panose="020B0502020202020204" pitchFamily="34" charset="0"/>
              </a:rPr>
              <a:t>(Haspelmath &amp; Sims, 2010).</a:t>
            </a:r>
            <a:endParaRPr lang="en-US" sz="2000" dirty="0">
              <a:latin typeface="Century Gothic" panose="020B0502020202020204" pitchFamily="34" charset="0"/>
            </a:endParaRPr>
          </a:p>
          <a:p>
            <a:pPr marL="0" indent="0" algn="just">
              <a:buNone/>
            </a:pPr>
            <a:endParaRPr lang="en-US" sz="2000" dirty="0">
              <a:latin typeface="Century Gothic" panose="020B0502020202020204" pitchFamily="34" charset="0"/>
            </a:endParaRPr>
          </a:p>
          <a:p>
            <a:pPr algn="just"/>
            <a:endParaRPr lang="en-US" sz="2000" dirty="0">
              <a:latin typeface="Century Gothic" panose="020B0502020202020204" pitchFamily="34" charset="0"/>
            </a:endParaRPr>
          </a:p>
          <a:p>
            <a:endParaRPr lang="en-US" sz="2000" dirty="0">
              <a:latin typeface="Century Gothic" panose="020B0502020202020204" pitchFamily="34" charset="0"/>
            </a:endParaRPr>
          </a:p>
          <a:p>
            <a:pPr lvl="2"/>
            <a:endParaRPr lang="en-US" sz="2000" dirty="0">
              <a:latin typeface="Century Gothic" panose="020B0502020202020204" pitchFamily="34" charset="0"/>
            </a:endParaRPr>
          </a:p>
          <a:p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E2BA9F-EA50-4874-805C-28DDBD497F9F}"/>
              </a:ext>
            </a:extLst>
          </p:cNvPr>
          <p:cNvSpPr/>
          <p:nvPr/>
        </p:nvSpPr>
        <p:spPr>
          <a:xfrm>
            <a:off x="3000960" y="3768624"/>
            <a:ext cx="7940842" cy="2124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VE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a.	</a:t>
            </a:r>
            <a:r>
              <a:rPr lang="es-VE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 	hombre-cito	</a:t>
            </a:r>
            <a:r>
              <a:rPr lang="es-VE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b.</a:t>
            </a:r>
            <a:r>
              <a:rPr lang="es-VE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i="1" dirty="0">
                <a:latin typeface="Century Gothic" panose="020B0502020202020204" pitchFamily="34" charset="0"/>
              </a:rPr>
              <a:t>muy 	chiqu-ito</a:t>
            </a:r>
            <a:endParaRPr lang="en-US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indent="228600" algn="just">
              <a:lnSpc>
                <a:spcPct val="107000"/>
              </a:lnSpc>
            </a:pPr>
            <a:r>
              <a:rPr lang="en-US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	man-</a:t>
            </a:r>
            <a:r>
              <a:rPr lang="en-US" cap="small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dim.sg			</a:t>
            </a:r>
            <a:r>
              <a:rPr lang="en-US" i="1" dirty="0">
                <a:latin typeface="Century Gothic" panose="020B0502020202020204" pitchFamily="34" charset="0"/>
              </a:rPr>
              <a:t>very	small-</a:t>
            </a:r>
            <a:r>
              <a:rPr lang="en-US" cap="small" dirty="0">
                <a:latin typeface="Century Gothic" panose="020B0502020202020204" pitchFamily="34" charset="0"/>
              </a:rPr>
              <a:t>dim</a:t>
            </a:r>
            <a:endParaRPr lang="en-US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marR="0" indent="2286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“A little man.”			“Very small.”</a:t>
            </a:r>
          </a:p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s-VE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s-VE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c.</a:t>
            </a:r>
            <a:r>
              <a:rPr lang="es-VE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	com-iend-ito		</a:t>
            </a:r>
            <a:r>
              <a:rPr lang="es-VE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d.</a:t>
            </a:r>
            <a:r>
              <a:rPr lang="es-VE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ahor-ita.</a:t>
            </a:r>
            <a:endParaRPr lang="en-US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algn="just">
              <a:lnSpc>
                <a:spcPct val="107000"/>
              </a:lnSpc>
            </a:pPr>
            <a:r>
              <a:rPr lang="en-US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eat-</a:t>
            </a:r>
            <a:r>
              <a:rPr lang="en-US" cap="small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prog-dim			</a:t>
            </a:r>
            <a:r>
              <a:rPr lang="en-US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now-</a:t>
            </a:r>
            <a:r>
              <a:rPr lang="en-US" cap="small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dim</a:t>
            </a:r>
            <a:endParaRPr lang="en-US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algn="just">
              <a:lnSpc>
                <a:spcPct val="107000"/>
              </a:lnSpc>
            </a:pPr>
            <a:r>
              <a:rPr lang="en-US" cap="small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en-US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Eating.”				</a:t>
            </a:r>
            <a:r>
              <a:rPr lang="en-US" cap="small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“Now.”</a:t>
            </a:r>
            <a:endParaRPr lang="en-US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s-VE" i="1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7379F7-5C12-4532-B442-91AB0ACD5159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934" y="6228244"/>
            <a:ext cx="1152767" cy="35543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C6F75E-B73C-4B75-83AB-1B37DB3F7E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8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792"/>
    </mc:Choice>
    <mc:Fallback xmlns="">
      <p:transition spd="slow" advTm="47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317305"/>
            <a:ext cx="7729728" cy="4266375"/>
          </a:xfrm>
        </p:spPr>
        <p:txBody>
          <a:bodyPr>
            <a:noAutofit/>
          </a:bodyPr>
          <a:lstStyle/>
          <a:p>
            <a:pPr algn="just"/>
            <a:r>
              <a:rPr lang="en-US" sz="2000" dirty="0">
                <a:latin typeface="Century Gothic" panose="020B0502020202020204" pitchFamily="34" charset="0"/>
              </a:rPr>
              <a:t>Within varieties: the numbers by variety follow the same trend as those of the master data frame. A few differences are worth noting, however.  </a:t>
            </a:r>
          </a:p>
          <a:p>
            <a:pPr algn="just"/>
            <a:r>
              <a:rPr lang="en-US" sz="2000" dirty="0">
                <a:latin typeface="Century Gothic" panose="020B0502020202020204" pitchFamily="34" charset="0"/>
              </a:rPr>
              <a:t>Whereas </a:t>
            </a:r>
            <a:r>
              <a:rPr lang="en-US" sz="2000" i="1" dirty="0">
                <a:latin typeface="Century Gothic" panose="020B0502020202020204" pitchFamily="34" charset="0"/>
              </a:rPr>
              <a:t>P</a:t>
            </a:r>
            <a:r>
              <a:rPr lang="en-US" sz="2000" dirty="0">
                <a:latin typeface="Century Gothic" panose="020B0502020202020204" pitchFamily="34" charset="0"/>
              </a:rPr>
              <a:t> showed both suffixes in similar standing, the differences here are higher in favor </a:t>
            </a:r>
            <a:r>
              <a:rPr lang="en-US" sz="2000" i="1" dirty="0">
                <a:latin typeface="Century Gothic" panose="020B0502020202020204" pitchFamily="34" charset="0"/>
              </a:rPr>
              <a:t>-illo</a:t>
            </a:r>
            <a:r>
              <a:rPr lang="en-US" sz="2000" dirty="0">
                <a:latin typeface="Century Gothic" panose="020B0502020202020204" pitchFamily="34" charset="0"/>
              </a:rPr>
              <a:t>, particularly in countries such as Peru where it almost doubles </a:t>
            </a:r>
            <a:r>
              <a:rPr lang="en-US" sz="2000" i="1" dirty="0">
                <a:latin typeface="Century Gothic" panose="020B0502020202020204" pitchFamily="34" charset="0"/>
              </a:rPr>
              <a:t>-</a:t>
            </a:r>
            <a:r>
              <a:rPr lang="en-US" sz="2000" i="1" dirty="0" err="1">
                <a:latin typeface="Century Gothic" panose="020B0502020202020204" pitchFamily="34" charset="0"/>
              </a:rPr>
              <a:t>ito</a:t>
            </a:r>
            <a:r>
              <a:rPr lang="en-US" sz="2000" dirty="0">
                <a:latin typeface="Century Gothic" panose="020B0502020202020204" pitchFamily="34" charset="0"/>
              </a:rPr>
              <a:t>. </a:t>
            </a:r>
          </a:p>
          <a:p>
            <a:pPr algn="just"/>
            <a:r>
              <a:rPr lang="en-US" sz="2000" dirty="0">
                <a:latin typeface="Century Gothic" panose="020B0502020202020204" pitchFamily="34" charset="0"/>
              </a:rPr>
              <a:t>For </a:t>
            </a:r>
            <a:r>
              <a:rPr lang="en-US" sz="2000" i="1" dirty="0">
                <a:latin typeface="Century Gothic" panose="020B0502020202020204" pitchFamily="34" charset="0"/>
              </a:rPr>
              <a:t>P*</a:t>
            </a:r>
            <a:r>
              <a:rPr lang="en-US" sz="2000" dirty="0">
                <a:latin typeface="Century Gothic" panose="020B0502020202020204" pitchFamily="34" charset="0"/>
              </a:rPr>
              <a:t>, however, </a:t>
            </a:r>
            <a:r>
              <a:rPr lang="en-US" sz="2000" i="1" dirty="0">
                <a:latin typeface="Century Gothic" panose="020B0502020202020204" pitchFamily="34" charset="0"/>
              </a:rPr>
              <a:t>-</a:t>
            </a:r>
            <a:r>
              <a:rPr lang="en-US" sz="2000" i="1" dirty="0" err="1">
                <a:latin typeface="Century Gothic" panose="020B0502020202020204" pitchFamily="34" charset="0"/>
              </a:rPr>
              <a:t>ito</a:t>
            </a:r>
            <a:r>
              <a:rPr lang="en-US" sz="2000" dirty="0">
                <a:latin typeface="Century Gothic" panose="020B0502020202020204" pitchFamily="34" charset="0"/>
              </a:rPr>
              <a:t> remains the prevailing suffix in all varieties, although differences vary by country and might be worth looking at with inferential statistics.</a:t>
            </a:r>
          </a:p>
          <a:p>
            <a:endParaRPr lang="en-US" sz="2000" dirty="0">
              <a:latin typeface="Century Gothic" panose="020B0502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CB2C20-DB56-47C2-A68C-061DFF0E17DB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0564B10-8341-4A9A-9199-F1F3E5BBE9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07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57"/>
    </mc:Choice>
    <mc:Fallback xmlns="">
      <p:transition spd="slow" advTm="373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08983-043D-41BE-B459-0FA50AC31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C7970C-830F-468A-8833-340605DDF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41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F3FCC0-233B-4D14-B6CF-7DA7CA6F318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2ADFE1C-9330-44FE-BF42-315371D7E1E0}"/>
              </a:ext>
            </a:extLst>
          </p:cNvPr>
          <p:cNvSpPr/>
          <p:nvPr/>
        </p:nvSpPr>
        <p:spPr>
          <a:xfrm>
            <a:off x="2231136" y="2396265"/>
            <a:ext cx="4512564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Dr. Na-Rae Han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Dr. Jevon Heath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Robert Henderson Language Media Center.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pic>
        <p:nvPicPr>
          <p:cNvPr id="7" name="Picture 6" descr="A person wearing a blue shirt&#10;&#10;Description automatically generated">
            <a:extLst>
              <a:ext uri="{FF2B5EF4-FFF2-40B4-BE49-F238E27FC236}">
                <a16:creationId xmlns:a16="http://schemas.microsoft.com/office/drawing/2014/main" id="{4AB1EA39-AFB4-4241-9CA3-7F75826F90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1064" y="4586389"/>
            <a:ext cx="914400" cy="722105"/>
          </a:xfrm>
          <a:prstGeom prst="rect">
            <a:avLst/>
          </a:prstGeom>
        </p:spPr>
      </p:pic>
      <p:pic>
        <p:nvPicPr>
          <p:cNvPr id="9" name="Picture 8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EDCADE52-0E64-43AD-8624-AE37F292A5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1064" y="2936374"/>
            <a:ext cx="914400" cy="722105"/>
          </a:xfrm>
          <a:prstGeom prst="rect">
            <a:avLst/>
          </a:prstGeom>
        </p:spPr>
      </p:pic>
      <p:pic>
        <p:nvPicPr>
          <p:cNvPr id="11" name="Picture 10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8F5F5233-348B-43FA-B4C8-4B764CB086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73018" y="2936374"/>
            <a:ext cx="914400" cy="722105"/>
          </a:xfrm>
          <a:prstGeom prst="rect">
            <a:avLst/>
          </a:prstGeom>
        </p:spPr>
      </p:pic>
      <p:pic>
        <p:nvPicPr>
          <p:cNvPr id="13" name="Picture 12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A53977DC-8422-4F93-AA08-50CC4D3C11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3018" y="4586389"/>
            <a:ext cx="914400" cy="72210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25F95DB-20B0-4F1A-914C-40309E24D634}"/>
              </a:ext>
            </a:extLst>
          </p:cNvPr>
          <p:cNvSpPr/>
          <p:nvPr/>
        </p:nvSpPr>
        <p:spPr>
          <a:xfrm>
            <a:off x="6743700" y="2396265"/>
            <a:ext cx="34422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Dr. Matthew Kanwit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Ben Naismith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LING 2340 Spring 2020 peers.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2A25A45-44B8-43A9-BAC3-69A325438B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6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86"/>
    </mc:Choice>
    <mc:Fallback xmlns="">
      <p:transition spd="slow" advTm="26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08983-043D-41BE-B459-0FA50AC31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contact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ADFE1C-9330-44FE-BF42-315371D7E1E0}"/>
              </a:ext>
            </a:extLst>
          </p:cNvPr>
          <p:cNvSpPr/>
          <p:nvPr/>
        </p:nvSpPr>
        <p:spPr>
          <a:xfrm>
            <a:off x="803244" y="2638044"/>
            <a:ext cx="5813456" cy="3263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Email: juanberrios@pitt.edu</a:t>
            </a:r>
          </a:p>
          <a:p>
            <a:pPr marL="34290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Website: pitt.edu/~jeb358</a:t>
            </a:r>
          </a:p>
          <a:p>
            <a:pPr marL="34290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GitHub: github.com/juanberrios</a:t>
            </a:r>
          </a:p>
          <a:p>
            <a:pPr marL="34290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496AC89B-FC31-4359-8180-FE1BCC496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1">
            <a:extLst>
              <a:ext uri="{FF2B5EF4-FFF2-40B4-BE49-F238E27FC236}">
                <a16:creationId xmlns:a16="http://schemas.microsoft.com/office/drawing/2014/main" id="{84A5970C-32AD-45E3-B88B-C683E4C1C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indoor, black, white&#10;&#10;Description automatically generated">
            <a:extLst>
              <a:ext uri="{FF2B5EF4-FFF2-40B4-BE49-F238E27FC236}">
                <a16:creationId xmlns:a16="http://schemas.microsoft.com/office/drawing/2014/main" id="{62CDEC76-18DD-406B-8D09-38DB5B5B54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249" y="1293275"/>
            <a:ext cx="4279392" cy="427939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C7970C-830F-468A-8833-340605DDF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42</a:t>
            </a:fld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A7F3FCC0-233B-4D14-B6CF-7DA7CA6F3182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91550C5-5327-4F20-B48F-0328185E32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03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44"/>
    </mc:Choice>
    <mc:Fallback xmlns="">
      <p:transition spd="slow" advTm="12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References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664F5B-422B-44FE-84C9-3510516C2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273227"/>
            <a:ext cx="7729728" cy="4310453"/>
          </a:xfrm>
        </p:spPr>
        <p:txBody>
          <a:bodyPr>
            <a:noAutofit/>
          </a:bodyPr>
          <a:lstStyle/>
          <a:p>
            <a:pPr marL="457200" indent="-457200" algn="just">
              <a:buNone/>
            </a:pPr>
            <a:r>
              <a:rPr lang="en-US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Baayen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, H. (2009). Corpus linguistics in morphology: morphological productivity. In A. </a:t>
            </a:r>
            <a:r>
              <a:rPr lang="en-US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Lüdeling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 &amp; M. </a:t>
            </a:r>
            <a:r>
              <a:rPr lang="en-US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Kyto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 (Eds.), </a:t>
            </a:r>
            <a:r>
              <a:rPr lang="en-US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Corpus Linguistics. An international handbook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 (pp. 900-919). Berlin: Mouton De Gruyter.</a:t>
            </a:r>
          </a:p>
          <a:p>
            <a:pPr marL="457200" indent="-457200" algn="just">
              <a:buNone/>
            </a:pP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Bradley, T. G., &amp; Smith, J. (2011). The phonology-morphology interface in Judeo-Spanish diminutive formation: A lexical ordering and subcategorization approach. </a:t>
            </a:r>
            <a:r>
              <a:rPr lang="en-US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Studies in Hispanic and Lusophone Linguistics, 4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(2), 247-300. </a:t>
            </a:r>
          </a:p>
          <a:p>
            <a:pPr marL="457200" indent="-457200" algn="just">
              <a:buNone/>
            </a:pPr>
            <a:r>
              <a:rPr lang="es-VE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Castro, O. (1998). La formación del diminutivo en español y en gallego: Procesos morfológicos simples; implicaciones teóricas complejas. In A. Acosta Félix, Z. Estrada Fernández, M. Figueroa </a:t>
            </a:r>
            <a:r>
              <a:rPr lang="es-VE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Estava</a:t>
            </a:r>
            <a:r>
              <a:rPr lang="es-VE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, &amp; G. López Cruz (Eds.), </a:t>
            </a:r>
            <a:r>
              <a:rPr lang="es-VE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IV Encuentro internacional de lingüística en el noroeste</a:t>
            </a:r>
            <a:r>
              <a:rPr lang="es-VE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 (pp. 135–159). 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Sonora, México: Universidad de Sonora.</a:t>
            </a:r>
          </a:p>
          <a:p>
            <a:pPr marL="457200" indent="-457200" algn="just">
              <a:buNone/>
            </a:pPr>
            <a:r>
              <a:rPr lang="en-US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Colina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, S. (2003). Diminutives in Spanish: A morpho-phonological account. </a:t>
            </a:r>
            <a:r>
              <a:rPr lang="en-US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Southwest Journal of Linguistics, 22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(2), 45-88. </a:t>
            </a:r>
          </a:p>
          <a:p>
            <a:pPr marL="457200" indent="-457200" algn="just">
              <a:buNone/>
            </a:pP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Eddington, D. (2002). Spanish diminutive formation without rules or constraints. </a:t>
            </a:r>
            <a:r>
              <a:rPr lang="en-US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Linguistics, 40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(2), 395-419. </a:t>
            </a:r>
          </a:p>
          <a:p>
            <a:pPr marL="457200" indent="-457200" algn="just">
              <a:buNone/>
            </a:pP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Eddington, D. (2017). Dialectal variation in Spanish diminutives: A performance model. </a:t>
            </a:r>
            <a:r>
              <a:rPr lang="en-US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Studies in Hispanic and Lusophone Linguistics, 10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(1), 39. </a:t>
            </a:r>
          </a:p>
          <a:p>
            <a:pPr marL="457200" indent="-457200" algn="just">
              <a:buNone/>
            </a:pPr>
            <a:r>
              <a:rPr lang="en-US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Elordieta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, G., &amp; </a:t>
            </a:r>
            <a:r>
              <a:rPr lang="en-US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Carreira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, M. M. (1996). An optimality theoretic analysis of Spanish diminutives. Papers from the Regional Meetings, Chicago Linguistic Society, </a:t>
            </a:r>
            <a:r>
              <a:rPr lang="en-US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32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(1), 49-60. </a:t>
            </a:r>
          </a:p>
          <a:p>
            <a:pPr marL="457200" indent="-457200" algn="just">
              <a:buNone/>
            </a:pPr>
            <a:endParaRPr lang="en-US" sz="12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5462DB-D90D-4C58-B0C2-C021C4EABE2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E53D89F-2DD9-4BF0-B56E-23499CBB39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31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2"/>
    </mc:Choice>
    <mc:Fallback xmlns="">
      <p:transition spd="slow" advTm="4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References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664F5B-422B-44FE-84C9-3510516C2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273227"/>
            <a:ext cx="7729728" cy="4310453"/>
          </a:xfrm>
        </p:spPr>
        <p:txBody>
          <a:bodyPr>
            <a:noAutofit/>
          </a:bodyPr>
          <a:lstStyle/>
          <a:p>
            <a:pPr marL="457200" indent="-457200" algn="just">
              <a:buNone/>
            </a:pPr>
            <a:r>
              <a:rPr lang="en-US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Haspelmath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, M., &amp; Sims, A. D. (2010). </a:t>
            </a:r>
            <a:r>
              <a:rPr lang="en-US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Understanding morphology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 (2nd ed.). London, UK: </a:t>
            </a:r>
            <a:r>
              <a:rPr lang="en-US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Hatchette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.</a:t>
            </a:r>
            <a:endParaRPr lang="es-VE" sz="1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 algn="just">
              <a:buNone/>
            </a:pPr>
            <a:r>
              <a:rPr lang="es-VE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Hualde, J. I. (2013). </a:t>
            </a:r>
            <a:r>
              <a:rPr lang="es-VE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Los sonidos del español</a:t>
            </a:r>
            <a:r>
              <a:rPr lang="es-VE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. Cambridge: Cambridge University </a:t>
            </a:r>
            <a:r>
              <a:rPr lang="es-VE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Press</a:t>
            </a:r>
            <a:r>
              <a:rPr lang="es-VE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.</a:t>
            </a:r>
            <a:endParaRPr lang="en-US" sz="1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 algn="just">
              <a:buNone/>
            </a:pP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Lipski, J. M. (1994). </a:t>
            </a:r>
            <a:r>
              <a:rPr lang="en-US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Latin American Spanish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. London: Longmans.</a:t>
            </a:r>
          </a:p>
          <a:p>
            <a:pPr marL="457200" indent="-457200" algn="just">
              <a:buNone/>
            </a:pPr>
            <a:r>
              <a:rPr lang="es-VE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Náñez</a:t>
            </a:r>
            <a:r>
              <a:rPr lang="es-VE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 Fernández, E. (2006). </a:t>
            </a:r>
            <a:r>
              <a:rPr lang="es-VE" sz="1200" i="1" dirty="0">
                <a:solidFill>
                  <a:schemeClr val="tx1"/>
                </a:solidFill>
                <a:latin typeface="Century Gothic" panose="020B0502020202020204" pitchFamily="34" charset="0"/>
              </a:rPr>
              <a:t>El diminutivo. Historia y funciones en el español clásico y moderno</a:t>
            </a:r>
            <a:r>
              <a:rPr lang="es-VE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. 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Madrid: UAM </a:t>
            </a:r>
            <a:r>
              <a:rPr lang="en-US" sz="1200" dirty="0" err="1">
                <a:solidFill>
                  <a:schemeClr val="tx1"/>
                </a:solidFill>
                <a:latin typeface="Century Gothic" panose="020B0502020202020204" pitchFamily="34" charset="0"/>
              </a:rPr>
              <a:t>Ediciones</a:t>
            </a:r>
            <a:r>
              <a:rPr lang="en-US" sz="1200" dirty="0">
                <a:solidFill>
                  <a:schemeClr val="tx1"/>
                </a:solidFill>
                <a:latin typeface="Century Gothic" panose="020B0502020202020204" pitchFamily="34" charset="0"/>
              </a:rPr>
              <a:t>.</a:t>
            </a:r>
          </a:p>
          <a:p>
            <a:pPr marL="457200" indent="-457200" algn="just">
              <a:buNone/>
            </a:pPr>
            <a:endParaRPr lang="en-US" sz="12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5462DB-D90D-4C58-B0C2-C021C4EABE2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0CF6AD0-6CC0-46AB-811A-321ACA9944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74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66"/>
    </mc:Choice>
    <mc:Fallback xmlns="">
      <p:transition spd="slow" advTm="5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041AB2-A9B4-4D3F-B120-38E7860A8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334" y="804334"/>
            <a:ext cx="10583332" cy="5249332"/>
          </a:xfrm>
          <a:prstGeom prst="rect">
            <a:avLst/>
          </a:prstGeom>
          <a:solidFill>
            <a:srgbClr val="FFFFFF"/>
          </a:solidFill>
          <a:ln w="190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statue of a person in a garden&#10;&#10;Description automatically generated">
            <a:extLst>
              <a:ext uri="{FF2B5EF4-FFF2-40B4-BE49-F238E27FC236}">
                <a16:creationId xmlns:a16="http://schemas.microsoft.com/office/drawing/2014/main" id="{D379647A-8E3A-4790-913E-EA0B2C84A9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7784" y="1124712"/>
            <a:ext cx="3456432" cy="460857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28F9CE-F3A6-462A-89B3-6C4D31E8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EBB3A8-0C17-4E0A-8AB3-75339BEBD874}"/>
              </a:ext>
            </a:extLst>
          </p:cNvPr>
          <p:cNvSpPr/>
          <p:nvPr/>
        </p:nvSpPr>
        <p:spPr>
          <a:xfrm>
            <a:off x="3689023" y="5768597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By MarieM1FLERéunion – Own work, CC BY-SA 4.0, httpscommons.wikimedia.orgwindex.phpcurid=36689506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41CEAB-7B03-471E-B6EE-F6EF1B7AC0F2}"/>
              </a:ext>
            </a:extLst>
          </p:cNvPr>
          <p:cNvSpPr txBox="1"/>
          <p:nvPr/>
        </p:nvSpPr>
        <p:spPr>
          <a:xfrm>
            <a:off x="8389943" y="3234496"/>
            <a:ext cx="26206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El principito</a:t>
            </a:r>
          </a:p>
          <a:p>
            <a:pPr algn="ctr"/>
            <a:r>
              <a:rPr lang="en-US" sz="2400" dirty="0"/>
              <a:t>“The little prince”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AE0B87-809B-4251-B4F6-F3C691EE18B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E4DC562-95A0-488D-AD28-72BE177B05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90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22"/>
    </mc:Choice>
    <mc:Fallback xmlns="">
      <p:transition spd="slow" advTm="13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7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background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FC5D2E2-2A1F-4B07-9AF7-CDF8EB4DE4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13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88"/>
    </mc:Choice>
    <mc:Fallback xmlns="">
      <p:transition spd="slow" advTm="17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Diminutive 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753921"/>
          </a:xfrm>
        </p:spPr>
        <p:txBody>
          <a:bodyPr>
            <a:normAutofit/>
          </a:bodyPr>
          <a:lstStyle/>
          <a:p>
            <a:pPr algn="just"/>
            <a:r>
              <a:rPr lang="en-US" sz="2000" dirty="0">
                <a:latin typeface="Century Gothic" panose="020B0502020202020204" pitchFamily="34" charset="0"/>
              </a:rPr>
              <a:t>Several productive diminutive suffixes attested in Spanish; notably –</a:t>
            </a:r>
            <a:r>
              <a:rPr lang="en-US" sz="2000" i="1" dirty="0" err="1">
                <a:latin typeface="Century Gothic" panose="020B0502020202020204" pitchFamily="34" charset="0"/>
              </a:rPr>
              <a:t>ito</a:t>
            </a:r>
            <a:r>
              <a:rPr lang="en-US" sz="2000" i="1" dirty="0">
                <a:latin typeface="Century Gothic" panose="020B0502020202020204" pitchFamily="34" charset="0"/>
              </a:rPr>
              <a:t>,</a:t>
            </a:r>
            <a:r>
              <a:rPr lang="en-US" sz="2000" dirty="0">
                <a:latin typeface="Century Gothic" panose="020B0502020202020204" pitchFamily="34" charset="0"/>
              </a:rPr>
              <a:t> -</a:t>
            </a:r>
            <a:r>
              <a:rPr lang="en-US" sz="2000" i="1" dirty="0">
                <a:latin typeface="Century Gothic" panose="020B0502020202020204" pitchFamily="34" charset="0"/>
              </a:rPr>
              <a:t>illo, </a:t>
            </a:r>
            <a:r>
              <a:rPr lang="en-US" sz="2000" dirty="0">
                <a:latin typeface="Century Gothic" panose="020B0502020202020204" pitchFamily="34" charset="0"/>
              </a:rPr>
              <a:t>-</a:t>
            </a:r>
            <a:r>
              <a:rPr lang="en-US" sz="2000" i="1" dirty="0" err="1">
                <a:latin typeface="Century Gothic" panose="020B0502020202020204" pitchFamily="34" charset="0"/>
              </a:rPr>
              <a:t>ico</a:t>
            </a:r>
            <a:r>
              <a:rPr lang="en-US" sz="2000" dirty="0">
                <a:latin typeface="Century Gothic" panose="020B0502020202020204" pitchFamily="34" charset="0"/>
              </a:rPr>
              <a:t>, and</a:t>
            </a:r>
            <a:r>
              <a:rPr lang="en-US" sz="2000" i="1" dirty="0">
                <a:latin typeface="Century Gothic" panose="020B0502020202020204" pitchFamily="34" charset="0"/>
              </a:rPr>
              <a:t> </a:t>
            </a:r>
            <a:r>
              <a:rPr lang="en-US" sz="2000" dirty="0">
                <a:latin typeface="Century Gothic" panose="020B0502020202020204" pitchFamily="34" charset="0"/>
              </a:rPr>
              <a:t>-</a:t>
            </a:r>
            <a:r>
              <a:rPr lang="en-US" sz="2000" i="1" dirty="0" err="1">
                <a:latin typeface="Century Gothic" panose="020B0502020202020204" pitchFamily="34" charset="0"/>
              </a:rPr>
              <a:t>ete</a:t>
            </a:r>
            <a:r>
              <a:rPr lang="en-US" sz="2000" i="1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(</a:t>
            </a:r>
            <a:r>
              <a:rPr lang="en-US" dirty="0" err="1">
                <a:latin typeface="Century Gothic" panose="020B0502020202020204" pitchFamily="34" charset="0"/>
              </a:rPr>
              <a:t>Hualde</a:t>
            </a:r>
            <a:r>
              <a:rPr lang="en-US" dirty="0">
                <a:latin typeface="Century Gothic" panose="020B0502020202020204" pitchFamily="34" charset="0"/>
              </a:rPr>
              <a:t>, 2013)</a:t>
            </a:r>
            <a:r>
              <a:rPr lang="en-US" sz="2000" dirty="0">
                <a:latin typeface="Century Gothic" panose="020B0502020202020204" pitchFamily="34" charset="0"/>
              </a:rPr>
              <a:t>.</a:t>
            </a:r>
          </a:p>
          <a:p>
            <a:pPr algn="just"/>
            <a:r>
              <a:rPr lang="en-US" sz="2000" dirty="0">
                <a:latin typeface="Century Gothic" panose="020B0502020202020204" pitchFamily="34" charset="0"/>
              </a:rPr>
              <a:t>Attention in the literature from several perspectives, notably from competence-based approaches.</a:t>
            </a:r>
          </a:p>
          <a:p>
            <a:pPr algn="just"/>
            <a:r>
              <a:rPr lang="en-US" sz="2000" dirty="0">
                <a:latin typeface="Century Gothic" panose="020B0502020202020204" pitchFamily="34" charset="0"/>
              </a:rPr>
              <a:t>Prior research on diminutive formation has focused on:</a:t>
            </a:r>
          </a:p>
          <a:p>
            <a:pPr lvl="1" algn="just"/>
            <a:r>
              <a:rPr lang="en-US" sz="1800" dirty="0">
                <a:latin typeface="Century Gothic" panose="020B0502020202020204" pitchFamily="34" charset="0"/>
              </a:rPr>
              <a:t>The distribution of the allomorphs of -</a:t>
            </a:r>
            <a:r>
              <a:rPr lang="en-US" sz="1800" i="1" dirty="0">
                <a:latin typeface="Century Gothic" panose="020B0502020202020204" pitchFamily="34" charset="0"/>
              </a:rPr>
              <a:t>ito</a:t>
            </a:r>
            <a:r>
              <a:rPr lang="en-US" sz="1800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(Bradley &amp; Smith, 2011; Eddington, 2002, 2017).</a:t>
            </a:r>
            <a:endParaRPr lang="en-US" sz="1800" dirty="0">
              <a:latin typeface="Century Gothic" panose="020B0502020202020204" pitchFamily="34" charset="0"/>
            </a:endParaRPr>
          </a:p>
          <a:p>
            <a:pPr lvl="1" algn="just"/>
            <a:r>
              <a:rPr lang="en-US" sz="1800" dirty="0">
                <a:latin typeface="Century Gothic" panose="020B0502020202020204" pitchFamily="34" charset="0"/>
              </a:rPr>
              <a:t>Diminutive formation as explained by different theoretical frameworks, including lexical phonology </a:t>
            </a:r>
            <a:r>
              <a:rPr lang="en-US" dirty="0">
                <a:latin typeface="Century Gothic" panose="020B0502020202020204" pitchFamily="34" charset="0"/>
              </a:rPr>
              <a:t>(Castro, 1998)</a:t>
            </a:r>
            <a:r>
              <a:rPr lang="en-US" sz="1800" dirty="0">
                <a:latin typeface="Century Gothic" panose="020B0502020202020204" pitchFamily="34" charset="0"/>
              </a:rPr>
              <a:t>, exemplar theory </a:t>
            </a:r>
            <a:r>
              <a:rPr lang="en-US" dirty="0">
                <a:latin typeface="Century Gothic" panose="020B0502020202020204" pitchFamily="34" charset="0"/>
              </a:rPr>
              <a:t>(Eddington, 2002, 2017)</a:t>
            </a:r>
            <a:r>
              <a:rPr lang="en-US" sz="1800" dirty="0">
                <a:latin typeface="Century Gothic" panose="020B0502020202020204" pitchFamily="34" charset="0"/>
              </a:rPr>
              <a:t>, and optimality theory </a:t>
            </a:r>
            <a:r>
              <a:rPr lang="en-US" dirty="0">
                <a:latin typeface="Century Gothic" panose="020B0502020202020204" pitchFamily="34" charset="0"/>
              </a:rPr>
              <a:t>(Bradley &amp; Smith, 2011; Colina, 2003; Elordieta &amp; Carreira, 1996)</a:t>
            </a:r>
            <a:r>
              <a:rPr lang="en-US" sz="1800" dirty="0">
                <a:latin typeface="Century Gothic" panose="020B0502020202020204" pitchFamily="34" charset="0"/>
              </a:rPr>
              <a:t>.</a:t>
            </a:r>
          </a:p>
          <a:p>
            <a:endParaRPr lang="en-US" sz="1800" dirty="0">
              <a:latin typeface="Century Gothic" panose="020B0502020202020204" pitchFamily="34" charset="0"/>
            </a:endParaRPr>
          </a:p>
          <a:p>
            <a:pPr lvl="2"/>
            <a:endParaRPr lang="en-US" sz="1800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994B1D-E604-4096-9157-A4FE9F1A1D3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B664423-00B1-4670-8D00-60B0F73451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106"/>
    </mc:Choice>
    <mc:Fallback xmlns="">
      <p:transition spd="slow" advTm="56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US" sz="2600" b="1" dirty="0">
                <a:latin typeface="Century Gothic" panose="020B0502020202020204" pitchFamily="34" charset="0"/>
              </a:rPr>
              <a:t>In this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074" y="2584036"/>
            <a:ext cx="3519404" cy="3633884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n-US" dirty="0">
                <a:latin typeface="Century Gothic" panose="020B0502020202020204" pitchFamily="34" charset="0"/>
              </a:rPr>
              <a:t>Focus on –</a:t>
            </a:r>
            <a:r>
              <a:rPr lang="en-US" i="1" dirty="0">
                <a:latin typeface="Century Gothic" panose="020B0502020202020204" pitchFamily="34" charset="0"/>
              </a:rPr>
              <a:t>ito</a:t>
            </a:r>
            <a:r>
              <a:rPr lang="en-US" dirty="0">
                <a:latin typeface="Century Gothic" panose="020B0502020202020204" pitchFamily="34" charset="0"/>
              </a:rPr>
              <a:t> and –</a:t>
            </a:r>
            <a:r>
              <a:rPr lang="en-US" i="1" dirty="0">
                <a:latin typeface="Century Gothic" panose="020B0502020202020204" pitchFamily="34" charset="0"/>
              </a:rPr>
              <a:t>illo</a:t>
            </a:r>
            <a:r>
              <a:rPr lang="en-US" dirty="0">
                <a:latin typeface="Century Gothic" panose="020B0502020202020204" pitchFamily="34" charset="0"/>
              </a:rPr>
              <a:t> because they are both attested across varieties and because a comparison between them can hence provide a more fine‑grained analysis of productivity.</a:t>
            </a:r>
          </a:p>
          <a:p>
            <a:pPr algn="just">
              <a:lnSpc>
                <a:spcPct val="90000"/>
              </a:lnSpc>
            </a:pPr>
            <a:r>
              <a:rPr lang="en-US" dirty="0">
                <a:latin typeface="Century Gothic" panose="020B0502020202020204" pitchFamily="34" charset="0"/>
              </a:rPr>
              <a:t>Despite their similarity, ‑</a:t>
            </a:r>
            <a:r>
              <a:rPr lang="en-US" i="1" dirty="0">
                <a:latin typeface="Century Gothic" panose="020B0502020202020204" pitchFamily="34" charset="0"/>
              </a:rPr>
              <a:t>ito</a:t>
            </a:r>
            <a:r>
              <a:rPr lang="en-US" dirty="0">
                <a:latin typeface="Century Gothic" panose="020B0502020202020204" pitchFamily="34" charset="0"/>
              </a:rPr>
              <a:t> is widely agreed to be much more productive </a:t>
            </a:r>
            <a:r>
              <a:rPr lang="en-US" sz="1600" dirty="0">
                <a:latin typeface="Century Gothic" panose="020B0502020202020204" pitchFamily="34" charset="0"/>
              </a:rPr>
              <a:t>(</a:t>
            </a:r>
            <a:r>
              <a:rPr lang="en-US" sz="1600" dirty="0" err="1">
                <a:latin typeface="Century Gothic" panose="020B0502020202020204" pitchFamily="34" charset="0"/>
              </a:rPr>
              <a:t>Hualde</a:t>
            </a:r>
            <a:r>
              <a:rPr lang="en-US" sz="1600" dirty="0">
                <a:latin typeface="Century Gothic" panose="020B0502020202020204" pitchFamily="34" charset="0"/>
              </a:rPr>
              <a:t>, 2013; Lipski, 1994; </a:t>
            </a:r>
            <a:r>
              <a:rPr lang="en-US" sz="1600" dirty="0" err="1">
                <a:latin typeface="Century Gothic" panose="020B0502020202020204" pitchFamily="34" charset="0"/>
              </a:rPr>
              <a:t>Náñez</a:t>
            </a:r>
            <a:r>
              <a:rPr lang="en-US" sz="1600" dirty="0">
                <a:latin typeface="Century Gothic" panose="020B0502020202020204" pitchFamily="34" charset="0"/>
              </a:rPr>
              <a:t> Fernández, 2006)</a:t>
            </a:r>
            <a:r>
              <a:rPr lang="en-US" dirty="0">
                <a:latin typeface="Century Gothic" panose="020B0502020202020204" pitchFamily="34" charset="0"/>
              </a:rPr>
              <a:t>.</a:t>
            </a:r>
          </a:p>
          <a:p>
            <a:pPr lvl="2" algn="just">
              <a:lnSpc>
                <a:spcPct val="90000"/>
              </a:lnSpc>
            </a:pPr>
            <a:endParaRPr lang="en-US" sz="1800" dirty="0">
              <a:latin typeface="Century Gothic" panose="020B0502020202020204" pitchFamily="34" charset="0"/>
            </a:endParaRPr>
          </a:p>
          <a:p>
            <a:pPr algn="just">
              <a:lnSpc>
                <a:spcPct val="90000"/>
              </a:lnSpc>
            </a:pP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A6A8C2-8B3A-4AD3-AFCC-F1D3F1F02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DF64937-39B5-4AB3-A2EF-EA689BA60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1A9D9E5E-672E-4163-A4BB-50C459B031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5508" y="1293275"/>
            <a:ext cx="5522780" cy="42793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12D51E-AF69-4600-B6B1-595A856E58E9}"/>
              </a:ext>
            </a:extLst>
          </p:cNvPr>
          <p:cNvSpPr/>
          <p:nvPr/>
        </p:nvSpPr>
        <p:spPr>
          <a:xfrm>
            <a:off x="5739326" y="5644087"/>
            <a:ext cx="405999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800" dirty="0"/>
              <a:t>https://corpuscuenta.wordpress.com/2016/09/10/los-diminutivos-variacion-formacion-y-usos/</a:t>
            </a:r>
          </a:p>
          <a:p>
            <a:pPr>
              <a:spcAft>
                <a:spcPts val="600"/>
              </a:spcAft>
            </a:pPr>
            <a:endParaRPr lang="en-US" sz="800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3EAAA86E-48F6-4F32-98A5-E7A9F018CCEF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7F44A84-C794-418D-99FD-1ECF1F9DF9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2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647"/>
    </mc:Choice>
    <mc:Fallback xmlns="">
      <p:transition spd="slow" advTm="48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Measuring productivity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328422"/>
            <a:ext cx="7729728" cy="4063544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US" sz="2600" dirty="0">
                <a:latin typeface="Century Gothic" panose="020B0502020202020204" pitchFamily="34" charset="0"/>
              </a:rPr>
              <a:t>Statistical measures of productivity </a:t>
            </a:r>
            <a:r>
              <a:rPr lang="en-US" sz="2300" dirty="0">
                <a:latin typeface="Century Gothic" panose="020B0502020202020204" pitchFamily="34" charset="0"/>
              </a:rPr>
              <a:t>(Baayen, 2009)</a:t>
            </a:r>
            <a:r>
              <a:rPr lang="en-US" sz="2600" dirty="0">
                <a:latin typeface="Century Gothic" panose="020B0502020202020204" pitchFamily="34" charset="0"/>
              </a:rPr>
              <a:t>:</a:t>
            </a:r>
          </a:p>
          <a:p>
            <a:pPr lvl="0"/>
            <a:r>
              <a:rPr lang="en-US" sz="2300" dirty="0">
                <a:latin typeface="Century Gothic" panose="020B0502020202020204" pitchFamily="34" charset="0"/>
              </a:rPr>
              <a:t>1. </a:t>
            </a:r>
            <a:r>
              <a:rPr lang="en-US" sz="2300" u="sng" dirty="0">
                <a:latin typeface="Century Gothic" panose="020B0502020202020204" pitchFamily="34" charset="0"/>
              </a:rPr>
              <a:t>Realized productivity</a:t>
            </a:r>
            <a:r>
              <a:rPr lang="en-US" sz="2300" dirty="0">
                <a:latin typeface="Century Gothic" panose="020B0502020202020204" pitchFamily="34" charset="0"/>
              </a:rPr>
              <a:t>: size of the morphological category.</a:t>
            </a:r>
          </a:p>
          <a:p>
            <a:pPr lvl="1"/>
            <a:r>
              <a:rPr lang="en-US" sz="2300" dirty="0">
                <a:latin typeface="Century Gothic" panose="020B0502020202020204" pitchFamily="34" charset="0"/>
              </a:rPr>
              <a:t>Type count of the members of a morphological category in a corpus with N tokens.</a:t>
            </a:r>
          </a:p>
          <a:p>
            <a:pPr lvl="0"/>
            <a:r>
              <a:rPr lang="en-US" sz="2300" dirty="0">
                <a:latin typeface="Century Gothic" panose="020B0502020202020204" pitchFamily="34" charset="0"/>
              </a:rPr>
              <a:t>2. </a:t>
            </a:r>
            <a:r>
              <a:rPr lang="en-US" sz="2300" u="sng" dirty="0">
                <a:latin typeface="Century Gothic" panose="020B0502020202020204" pitchFamily="34" charset="0"/>
              </a:rPr>
              <a:t>Expanding productivity</a:t>
            </a:r>
            <a:r>
              <a:rPr lang="en-US" sz="2300" dirty="0">
                <a:latin typeface="Century Gothic" panose="020B0502020202020204" pitchFamily="34" charset="0"/>
              </a:rPr>
              <a:t>: the rate at which a category is attracting new members. </a:t>
            </a:r>
          </a:p>
          <a:p>
            <a:pPr lvl="1"/>
            <a:r>
              <a:rPr lang="en-US" sz="2300" dirty="0">
                <a:latin typeface="Century Gothic" panose="020B0502020202020204" pitchFamily="34" charset="0"/>
              </a:rPr>
              <a:t>The number of words in a morphological category that occur only once in a corpus of N tokens; the hapax legomena.</a:t>
            </a:r>
          </a:p>
          <a:p>
            <a:pPr lvl="0"/>
            <a:r>
              <a:rPr lang="en-US" sz="2300" dirty="0">
                <a:latin typeface="Century Gothic" panose="020B0502020202020204" pitchFamily="34" charset="0"/>
              </a:rPr>
              <a:t>3. </a:t>
            </a:r>
            <a:r>
              <a:rPr lang="en-US" sz="2300" u="sng" dirty="0">
                <a:latin typeface="Century Gothic" panose="020B0502020202020204" pitchFamily="34" charset="0"/>
              </a:rPr>
              <a:t>Potential productivity</a:t>
            </a:r>
            <a:r>
              <a:rPr lang="en-US" sz="2300" dirty="0">
                <a:latin typeface="Century Gothic" panose="020B0502020202020204" pitchFamily="34" charset="0"/>
              </a:rPr>
              <a:t>: productivity as measured by the number of occasionalisms.</a:t>
            </a:r>
          </a:p>
          <a:p>
            <a:pPr lvl="1"/>
            <a:r>
              <a:rPr lang="en-US" sz="2300" dirty="0">
                <a:latin typeface="Century Gothic" panose="020B0502020202020204" pitchFamily="34" charset="0"/>
              </a:rPr>
              <a:t>The number of hapax legomena in the corpus divided by the total number of tokens affected by the same category. Also known as the category-conditioned degree of productivity.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A5A69D-9D5D-42EE-9149-C75A8F747D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532" t="1" r="5679" b="-5551"/>
          <a:stretch/>
        </p:blipFill>
        <p:spPr>
          <a:xfrm>
            <a:off x="9798802" y="5514161"/>
            <a:ext cx="2286000" cy="70375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7854AB-42E9-4DBA-8094-AE5242C6BC5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498" r="6781" b="2729"/>
          <a:stretch/>
        </p:blipFill>
        <p:spPr>
          <a:xfrm>
            <a:off x="9879833" y="4939546"/>
            <a:ext cx="2286000" cy="61766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5782DE-85D8-45D4-9D4D-381484F7FEB7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60" y="6217920"/>
            <a:ext cx="1152767" cy="355436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4F29142-EC2C-4ACB-BF31-8F467ED953F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861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407"/>
    </mc:Choice>
    <mc:Fallback xmlns="">
      <p:transition spd="slow" advTm="109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.8|25.5|0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"/>
</p:tagLst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1953</Words>
  <Application>Microsoft Office PowerPoint</Application>
  <PresentationFormat>Widescreen</PresentationFormat>
  <Paragraphs>471</Paragraphs>
  <Slides>44</Slides>
  <Notes>25</Notes>
  <HiddenSlides>0</HiddenSlides>
  <MMClips>44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Century Gothic</vt:lpstr>
      <vt:lpstr>Courier New</vt:lpstr>
      <vt:lpstr>Gill Sans MT</vt:lpstr>
      <vt:lpstr>Parcel</vt:lpstr>
      <vt:lpstr>Diminutive suffix productivity</vt:lpstr>
      <vt:lpstr>introduction</vt:lpstr>
      <vt:lpstr>Goals of the project</vt:lpstr>
      <vt:lpstr>The morphological pattern</vt:lpstr>
      <vt:lpstr>PowerPoint Presentation</vt:lpstr>
      <vt:lpstr>background</vt:lpstr>
      <vt:lpstr>Diminutive formation</vt:lpstr>
      <vt:lpstr>In this project</vt:lpstr>
      <vt:lpstr>Measuring productivity</vt:lpstr>
      <vt:lpstr>Research questions</vt:lpstr>
      <vt:lpstr>RESEARCH QUESTIONS</vt:lpstr>
      <vt:lpstr>procedure</vt:lpstr>
      <vt:lpstr>data</vt:lpstr>
      <vt:lpstr>Corpus processing</vt:lpstr>
      <vt:lpstr>Corpus processing</vt:lpstr>
      <vt:lpstr>Corpus processing</vt:lpstr>
      <vt:lpstr>Corpus processing</vt:lpstr>
      <vt:lpstr>Corpus processing</vt:lpstr>
      <vt:lpstr>Cleaning and exploratory analysis</vt:lpstr>
      <vt:lpstr>Cleaning and exploratory analysis</vt:lpstr>
      <vt:lpstr>Cleaning and exploratory analysis</vt:lpstr>
      <vt:lpstr>Exploratory analysis</vt:lpstr>
      <vt:lpstr>Exploratory analysis</vt:lpstr>
      <vt:lpstr>PowerPoint Presentation</vt:lpstr>
      <vt:lpstr>PowerPoint Presentation</vt:lpstr>
      <vt:lpstr>PowerPoint Presentation</vt:lpstr>
      <vt:lpstr>PowerPoint Presentation</vt:lpstr>
      <vt:lpstr>Statistical measures of productivity</vt:lpstr>
      <vt:lpstr>Corpus processing</vt:lpstr>
      <vt:lpstr>Statistical measures of productivity</vt:lpstr>
      <vt:lpstr>Statistical measures of productivity</vt:lpstr>
      <vt:lpstr>Statistical measures of productivity</vt:lpstr>
      <vt:lpstr>Statistical measures of productivity</vt:lpstr>
      <vt:lpstr>PowerPoint Presentation</vt:lpstr>
      <vt:lpstr>PowerPoint Presentation</vt:lpstr>
      <vt:lpstr>PowerPoint Presentation</vt:lpstr>
      <vt:lpstr>PowerPoint Presentation</vt:lpstr>
      <vt:lpstr>conclusions</vt:lpstr>
      <vt:lpstr>conclusions</vt:lpstr>
      <vt:lpstr>conclusions</vt:lpstr>
      <vt:lpstr>Acknowledgements</vt:lpstr>
      <vt:lpstr>contact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Diminutive suffix productivity</dc:title>
  <dc:creator>Juan Berríos</dc:creator>
  <cp:lastModifiedBy>Juan Berríos</cp:lastModifiedBy>
  <cp:revision>11</cp:revision>
  <dcterms:created xsi:type="dcterms:W3CDTF">2020-04-16T06:59:30Z</dcterms:created>
  <dcterms:modified xsi:type="dcterms:W3CDTF">2020-04-16T22:03:52Z</dcterms:modified>
</cp:coreProperties>
</file>